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57" r:id="rId6"/>
    <p:sldId id="259" r:id="rId7"/>
    <p:sldId id="264" r:id="rId8"/>
    <p:sldId id="270" r:id="rId9"/>
    <p:sldId id="266" r:id="rId10"/>
    <p:sldId id="265" r:id="rId11"/>
    <p:sldId id="267" r:id="rId12"/>
    <p:sldId id="268" r:id="rId13"/>
    <p:sldId id="269" r:id="rId14"/>
    <p:sldId id="262" r:id="rId15"/>
    <p:sldId id="260" r:id="rId16"/>
    <p:sldId id="273" r:id="rId17"/>
    <p:sldId id="263" r:id="rId18"/>
  </p:sldIdLst>
  <p:sldSz cx="50800000" cy="39243000"/>
  <p:notesSz cx="39243000" cy="50800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infeld, Nathaniel" initials="SN" lastIdx="6" clrIdx="0">
    <p:extLst>
      <p:ext uri="{19B8F6BF-5375-455C-9EA6-DF929625EA0E}">
        <p15:presenceInfo xmlns:p15="http://schemas.microsoft.com/office/powerpoint/2012/main" userId="S::Nathaniel.Steinfeld@illinois.gov::8c65ea63-55f3-4a7c-b492-2bf4d98e78ef" providerId="AD"/>
      </p:ext>
    </p:extLst>
  </p:cmAuthor>
  <p:cmAuthor id="2" name="Hatch, Solomon" initials="HS" lastIdx="3" clrIdx="1">
    <p:extLst>
      <p:ext uri="{19B8F6BF-5375-455C-9EA6-DF929625EA0E}">
        <p15:presenceInfo xmlns:p15="http://schemas.microsoft.com/office/powerpoint/2012/main" userId="S::Solomon.Hatch@illinois.gov::fc6ee748-203c-4991-87b4-f2f32b6f01b9" providerId="AD"/>
      </p:ext>
    </p:extLst>
  </p:cmAuthor>
  <p:cmAuthor id="3" name="Frank, Stephanie" initials="FS" lastIdx="1" clrIdx="2">
    <p:extLst>
      <p:ext uri="{19B8F6BF-5375-455C-9EA6-DF929625EA0E}">
        <p15:presenceInfo xmlns:p15="http://schemas.microsoft.com/office/powerpoint/2012/main" userId="S::stephanie.frank@illinois.gov::c5f69d36-f739-41e1-bbaf-50cd985815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AC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9" autoAdjust="0"/>
    <p:restoredTop sz="94607"/>
  </p:normalViewPr>
  <p:slideViewPr>
    <p:cSldViewPr snapToGrid="0" snapToObjects="1">
      <p:cViewPr varScale="1">
        <p:scale>
          <a:sx n="14" d="100"/>
          <a:sy n="14" d="100"/>
        </p:scale>
        <p:origin x="138"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ilgov-my.sharepoint.com/personal/stephanie_frank_illinois_gov/Documents/Cannabis/Reports/just%20the%20graph.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41286329270636E-2"/>
          <c:y val="6.5570165436528188E-2"/>
          <c:w val="0.53016950259141937"/>
          <c:h val="0.86374270994480618"/>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8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4C-499E-81D4-522905AD55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4C-499E-81D4-522905AD55B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4C-499E-81D4-522905AD55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64C-499E-81D4-522905AD55B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64C-499E-81D4-522905AD55B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64C-499E-81D4-522905AD55BA}"/>
              </c:ext>
            </c:extLst>
          </c:dPt>
          <c:dLbls>
            <c:spPr>
              <a:noFill/>
              <a:ln>
                <a:noFill/>
              </a:ln>
              <a:effectLst/>
            </c:spPr>
            <c:txPr>
              <a:bodyPr rot="0" spcFirstLastPara="1" vertOverflow="ellipsis" vert="horz" wrap="square" lIns="38100" tIns="19050" rIns="38100" bIns="19050" anchor="ctr" anchorCtr="1">
                <a:spAutoFit/>
              </a:bodyPr>
              <a:lstStyle/>
              <a:p>
                <a:pPr>
                  <a:defRPr sz="6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Community Investment</c:v>
                </c:pt>
                <c:pt idx="1">
                  <c:v>Evaluation/Epidemiology</c:v>
                </c:pt>
                <c:pt idx="2">
                  <c:v>Workforce Development</c:v>
                </c:pt>
                <c:pt idx="3">
                  <c:v>Criminal Justice Diversion</c:v>
                </c:pt>
                <c:pt idx="4">
                  <c:v>Healthy Recovery</c:v>
                </c:pt>
                <c:pt idx="5">
                  <c:v>Public Education</c:v>
                </c:pt>
              </c:strCache>
            </c:strRef>
          </c:cat>
          <c:val>
            <c:numRef>
              <c:f>Sheet1!$B$2:$B$7</c:f>
              <c:numCache>
                <c:formatCode>_("$"* #,##0.00_);_("$"* \(#,##0.00\);_("$"* "-"??_);_(@_)</c:formatCode>
                <c:ptCount val="6"/>
                <c:pt idx="0">
                  <c:v>15750000</c:v>
                </c:pt>
                <c:pt idx="1">
                  <c:v>3000000</c:v>
                </c:pt>
                <c:pt idx="2">
                  <c:v>3000000</c:v>
                </c:pt>
                <c:pt idx="3">
                  <c:v>1000000</c:v>
                </c:pt>
                <c:pt idx="4">
                  <c:v>2250000</c:v>
                </c:pt>
                <c:pt idx="5">
                  <c:v>3000000</c:v>
                </c:pt>
              </c:numCache>
            </c:numRef>
          </c:val>
          <c:extLst>
            <c:ext xmlns:c16="http://schemas.microsoft.com/office/drawing/2014/chart" uri="{C3380CC4-5D6E-409C-BE32-E72D297353CC}">
              <c16:uniqueId val="{0000000C-564C-499E-81D4-522905AD55BA}"/>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E-564C-499E-81D4-522905AD55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564C-499E-81D4-522905AD55B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564C-499E-81D4-522905AD55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564C-499E-81D4-522905AD55B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564C-499E-81D4-522905AD55B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564C-499E-81D4-522905AD55B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Community Investment</c:v>
                </c:pt>
                <c:pt idx="1">
                  <c:v>Evaluation/Epidemiology</c:v>
                </c:pt>
                <c:pt idx="2">
                  <c:v>Workforce Development</c:v>
                </c:pt>
                <c:pt idx="3">
                  <c:v>Criminal Justice Diversion</c:v>
                </c:pt>
                <c:pt idx="4">
                  <c:v>Healthy Recovery</c:v>
                </c:pt>
                <c:pt idx="5">
                  <c:v>Public Education</c:v>
                </c:pt>
              </c:strCache>
            </c:strRef>
          </c:cat>
          <c:val>
            <c:numRef>
              <c:f>Sheet1!$C$2:$C$7</c:f>
              <c:numCache>
                <c:formatCode>0%</c:formatCode>
                <c:ptCount val="6"/>
                <c:pt idx="0">
                  <c:v>0.5625</c:v>
                </c:pt>
                <c:pt idx="1">
                  <c:v>0.10714285714285714</c:v>
                </c:pt>
                <c:pt idx="2">
                  <c:v>0.10714285714285714</c:v>
                </c:pt>
                <c:pt idx="3">
                  <c:v>3.5714285714285712E-2</c:v>
                </c:pt>
                <c:pt idx="4">
                  <c:v>8.0357142857142863E-2</c:v>
                </c:pt>
                <c:pt idx="5">
                  <c:v>0.10714285714285714</c:v>
                </c:pt>
              </c:numCache>
            </c:numRef>
          </c:val>
          <c:extLst>
            <c:ext xmlns:c16="http://schemas.microsoft.com/office/drawing/2014/chart" uri="{C3380CC4-5D6E-409C-BE32-E72D297353CC}">
              <c16:uniqueId val="{00000019-564C-499E-81D4-522905AD55B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7707486172109321"/>
          <c:y val="0.37625721030771309"/>
          <c:w val="0.23611627043194217"/>
          <c:h val="0.38614397749794599"/>
        </c:manualLayout>
      </c:layout>
      <c:overlay val="0"/>
      <c:spPr>
        <a:noFill/>
        <a:ln>
          <a:noFill/>
        </a:ln>
        <a:effectLst/>
      </c:spPr>
      <c:txPr>
        <a:bodyPr rot="0" spcFirstLastPara="1" vertOverflow="ellipsis" vert="horz" wrap="square" anchor="ctr" anchorCtr="1"/>
        <a:lstStyle/>
        <a:p>
          <a:pPr>
            <a:defRPr sz="6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8-26T14:50:08.203" idx="3">
    <p:pos x="10" y="10"/>
    <p:text>Like this slide.</p:text>
    <p:extLst>
      <p:ext uri="{C676402C-5697-4E1C-873F-D02D1690AC5C}">
        <p15:threadingInfo xmlns:p15="http://schemas.microsoft.com/office/powerpoint/2012/main" timeZoneBias="300"/>
      </p:ext>
    </p:extLst>
  </p:cm>
</p:cmLst>
</file>

<file path=ppt/drawings/_rels/drawing2.xml.rels><?xml version="1.0" encoding="UTF-8" standalone="yes"?>
<Relationships xmlns="http://schemas.openxmlformats.org/package/2006/relationships"><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0.47001</cdr:x>
      <cdr:y>0.80789</cdr:y>
    </cdr:from>
    <cdr:to>
      <cdr:x>1</cdr:x>
      <cdr:y>0.92368</cdr:y>
    </cdr:to>
    <cdr:sp macro="" textlink="">
      <cdr:nvSpPr>
        <cdr:cNvPr id="2" name="TextBox 1">
          <a:extLst xmlns:a="http://schemas.openxmlformats.org/drawingml/2006/main">
            <a:ext uri="{FF2B5EF4-FFF2-40B4-BE49-F238E27FC236}">
              <a16:creationId xmlns:a16="http://schemas.microsoft.com/office/drawing/2014/main" id="{C18E3350-465D-4FB7-95DC-750F18C56F6C}"/>
            </a:ext>
          </a:extLst>
        </cdr:cNvPr>
        <cdr:cNvSpPr txBox="1"/>
      </cdr:nvSpPr>
      <cdr:spPr>
        <a:xfrm xmlns:a="http://schemas.openxmlformats.org/drawingml/2006/main">
          <a:off x="19723484" y="20051485"/>
          <a:ext cx="21430343" cy="28738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0.49717</cdr:x>
      <cdr:y>0.83421</cdr:y>
    </cdr:from>
    <cdr:to>
      <cdr:x>1</cdr:x>
      <cdr:y>0.93158</cdr:y>
    </cdr:to>
    <cdr:sp macro="" textlink="">
      <cdr:nvSpPr>
        <cdr:cNvPr id="3" name="TextBox 2">
          <a:extLst xmlns:a="http://schemas.openxmlformats.org/drawingml/2006/main">
            <a:ext uri="{FF2B5EF4-FFF2-40B4-BE49-F238E27FC236}">
              <a16:creationId xmlns:a16="http://schemas.microsoft.com/office/drawing/2014/main" id="{C7446250-BBB1-4A78-830F-575C3AED0BD2}"/>
            </a:ext>
          </a:extLst>
        </cdr:cNvPr>
        <cdr:cNvSpPr txBox="1"/>
      </cdr:nvSpPr>
      <cdr:spPr>
        <a:xfrm xmlns:a="http://schemas.openxmlformats.org/drawingml/2006/main">
          <a:off x="22669884" y="20704628"/>
          <a:ext cx="20331953" cy="24166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0.58924</cdr:x>
      <cdr:y>0.78421</cdr:y>
    </cdr:from>
    <cdr:to>
      <cdr:x>1</cdr:x>
      <cdr:y>0.87895</cdr:y>
    </cdr:to>
    <cdr:sp macro="" textlink="">
      <cdr:nvSpPr>
        <cdr:cNvPr id="4" name="TextBox 3">
          <a:extLst xmlns:a="http://schemas.openxmlformats.org/drawingml/2006/main">
            <a:ext uri="{FF2B5EF4-FFF2-40B4-BE49-F238E27FC236}">
              <a16:creationId xmlns:a16="http://schemas.microsoft.com/office/drawing/2014/main" id="{726889CA-F2A1-4CCE-8787-C5D4493D4522}"/>
            </a:ext>
          </a:extLst>
        </cdr:cNvPr>
        <cdr:cNvSpPr txBox="1"/>
      </cdr:nvSpPr>
      <cdr:spPr>
        <a:xfrm xmlns:a="http://schemas.openxmlformats.org/drawingml/2006/main">
          <a:off x="26392798" y="19463657"/>
          <a:ext cx="16609039" cy="23513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0.65832</cdr:x>
      <cdr:y>0.21274</cdr:y>
    </cdr:from>
    <cdr:to>
      <cdr:x>1</cdr:x>
      <cdr:y>0.28352</cdr:y>
    </cdr:to>
    <cdr:sp macro="" textlink="">
      <cdr:nvSpPr>
        <cdr:cNvPr id="5" name="TextBox 4">
          <a:extLst xmlns:a="http://schemas.openxmlformats.org/drawingml/2006/main">
            <a:ext uri="{FF2B5EF4-FFF2-40B4-BE49-F238E27FC236}">
              <a16:creationId xmlns:a16="http://schemas.microsoft.com/office/drawing/2014/main" id="{28384FC1-1858-4281-9DC8-8C1EF6AD2972}"/>
            </a:ext>
          </a:extLst>
        </cdr:cNvPr>
        <cdr:cNvSpPr txBox="1"/>
      </cdr:nvSpPr>
      <cdr:spPr>
        <a:xfrm xmlns:a="http://schemas.openxmlformats.org/drawingml/2006/main">
          <a:off x="29069915" y="5496130"/>
          <a:ext cx="15087600" cy="1828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0.78257</cdr:x>
      <cdr:y>0.26951</cdr:y>
    </cdr:from>
    <cdr:to>
      <cdr:x>0.98499</cdr:x>
      <cdr:y>0.33396</cdr:y>
    </cdr:to>
    <cdr:sp macro="" textlink="">
      <cdr:nvSpPr>
        <cdr:cNvPr id="2" name="TextBox 1">
          <a:extLst xmlns:a="http://schemas.openxmlformats.org/drawingml/2006/main">
            <a:ext uri="{FF2B5EF4-FFF2-40B4-BE49-F238E27FC236}">
              <a16:creationId xmlns:a16="http://schemas.microsoft.com/office/drawing/2014/main" id="{0A78CCA2-34F8-432C-979E-809F9FA22374}"/>
            </a:ext>
          </a:extLst>
        </cdr:cNvPr>
        <cdr:cNvSpPr txBox="1"/>
      </cdr:nvSpPr>
      <cdr:spPr>
        <a:xfrm xmlns:a="http://schemas.openxmlformats.org/drawingml/2006/main">
          <a:off x="30856430" y="6072432"/>
          <a:ext cx="7981370" cy="14522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0.76809</cdr:x>
      <cdr:y>0.25996</cdr:y>
    </cdr:from>
    <cdr:to>
      <cdr:x>0.97817</cdr:x>
      <cdr:y>0.31725</cdr:y>
    </cdr:to>
    <cdr:sp macro="" textlink="">
      <cdr:nvSpPr>
        <cdr:cNvPr id="3" name="TextBox 2">
          <a:extLst xmlns:a="http://schemas.openxmlformats.org/drawingml/2006/main">
            <a:ext uri="{FF2B5EF4-FFF2-40B4-BE49-F238E27FC236}">
              <a16:creationId xmlns:a16="http://schemas.microsoft.com/office/drawing/2014/main" id="{2C416077-1046-4B68-B69D-B92E39BCB71D}"/>
            </a:ext>
          </a:extLst>
        </cdr:cNvPr>
        <cdr:cNvSpPr txBox="1"/>
      </cdr:nvSpPr>
      <cdr:spPr>
        <a:xfrm xmlns:a="http://schemas.openxmlformats.org/drawingml/2006/main">
          <a:off x="30285470" y="5857279"/>
          <a:ext cx="8283389" cy="1290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0.5867</cdr:x>
      <cdr:y>0.24409</cdr:y>
    </cdr:from>
    <cdr:to>
      <cdr:x>1</cdr:x>
      <cdr:y>0.358</cdr:y>
    </cdr:to>
    <cdr:pic>
      <cdr:nvPicPr>
        <cdr:cNvPr id="5" name="chart">
          <a:extLst xmlns:a="http://schemas.openxmlformats.org/drawingml/2006/main">
            <a:ext uri="{FF2B5EF4-FFF2-40B4-BE49-F238E27FC236}">
              <a16:creationId xmlns:a16="http://schemas.microsoft.com/office/drawing/2014/main" id="{8E29F75E-15BA-4D5A-AF72-65A207FF9F5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4806014" y="5499636"/>
          <a:ext cx="17474233" cy="2566638"/>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58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2109606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some of the goals could be the initiatives that are in the Cannabis program that have not been started </a:t>
            </a:r>
            <a:r>
              <a:rPr lang="en-US"/>
              <a:t>or implemented yet?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932088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add a slide that basically goes over the status of each of the flagship or big initiatives of this program. </a:t>
            </a:r>
            <a:r>
              <a:rPr lang="en-US" dirty="0" err="1"/>
              <a:t>Ie</a:t>
            </a:r>
            <a:r>
              <a:rPr lang="en-US" dirty="0"/>
              <a:t>- for instance which programs are up and running currently and which ones are still in the planning and implementation stage? Not sure if that’s too much unnecessary detail. </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have the actual language of the statute here and then have this slide explaining it afterwards? </a:t>
            </a:r>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2901886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398600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4117463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3128448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312060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66907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prevention.org/lets-talk-cannabis/"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hyperlink" Target="https://www.prevention.org/lets-talk-cannabis/" TargetMode="External"/><Relationship Id="rId5" Type="http://schemas.openxmlformats.org/officeDocument/2006/relationships/image" Target="../media/image15.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3.svg"/><Relationship Id="rId10" Type="http://schemas.openxmlformats.org/officeDocument/2006/relationships/image" Target="../media/image21.svg"/><Relationship Id="rId4" Type="http://schemas.openxmlformats.org/officeDocument/2006/relationships/image" Target="../media/image22.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4" name="Object 3" descr="preencoded.png"/>
          <p:cNvPicPr>
            <a:picLocks noChangeAspect="1"/>
          </p:cNvPicPr>
          <p:nvPr/>
        </p:nvPicPr>
        <p:blipFill>
          <a:blip r:embed="rId3">
            <a:duotone>
              <a:schemeClr val="accent1">
                <a:shade val="45000"/>
                <a:satMod val="135000"/>
              </a:schemeClr>
              <a:prstClr val="white"/>
            </a:duotone>
          </a:blip>
          <a:stretch>
            <a:fillRect/>
          </a:stretch>
        </p:blipFill>
        <p:spPr>
          <a:xfrm>
            <a:off x="0" y="0"/>
            <a:ext cx="50848106" cy="21503409"/>
          </a:xfrm>
          <a:prstGeom prst="rect">
            <a:avLst/>
          </a:prstGeom>
        </p:spPr>
      </p:pic>
      <p:sp>
        <p:nvSpPr>
          <p:cNvPr id="3" name="Rectangle 2">
            <a:extLst>
              <a:ext uri="{FF2B5EF4-FFF2-40B4-BE49-F238E27FC236}">
                <a16:creationId xmlns:a16="http://schemas.microsoft.com/office/drawing/2014/main" id="{901BC2E7-D1CC-41D9-B277-727069D7CA04}"/>
              </a:ext>
            </a:extLst>
          </p:cNvPr>
          <p:cNvSpPr/>
          <p:nvPr/>
        </p:nvSpPr>
        <p:spPr>
          <a:xfrm>
            <a:off x="1" y="-20547"/>
            <a:ext cx="50848106" cy="21523955"/>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8" name="Object 7" descr="preencoded.png"/>
          <p:cNvPicPr>
            <a:picLocks noChangeAspect="1"/>
          </p:cNvPicPr>
          <p:nvPr/>
        </p:nvPicPr>
        <p:blipFill>
          <a:blip r:embed="rId4"/>
          <a:stretch>
            <a:fillRect/>
          </a:stretch>
        </p:blipFill>
        <p:spPr>
          <a:xfrm>
            <a:off x="2405303" y="7934432"/>
            <a:ext cx="1417011" cy="10309976"/>
          </a:xfrm>
          <a:prstGeom prst="rect">
            <a:avLst/>
          </a:prstGeom>
        </p:spPr>
      </p:pic>
      <p:sp>
        <p:nvSpPr>
          <p:cNvPr id="11" name="Object 10"/>
          <p:cNvSpPr txBox="1"/>
          <p:nvPr/>
        </p:nvSpPr>
        <p:spPr>
          <a:xfrm>
            <a:off x="4810606" y="14528030"/>
            <a:ext cx="43584091" cy="3559848"/>
          </a:xfrm>
          <a:prstGeom prst="rect">
            <a:avLst/>
          </a:prstGeom>
          <a:noFill/>
        </p:spPr>
        <p:txBody>
          <a:bodyPr wrap="square" rtlCol="0" anchor="ctr"/>
          <a:lstStyle/>
          <a:p>
            <a:pPr>
              <a:buNone/>
            </a:pPr>
            <a:r>
              <a:rPr lang="en-US" sz="15000" b="1" dirty="0">
                <a:solidFill>
                  <a:srgbClr val="000000"/>
                </a:solidFill>
                <a:latin typeface="Calibri" panose="020F0502020204030204" pitchFamily="34" charset="0"/>
                <a:ea typeface="Karla" pitchFamily="34" charset="-122"/>
                <a:cs typeface="Calibri" panose="020F0502020204030204" pitchFamily="34" charset="0"/>
              </a:rPr>
              <a:t>Illinois Department of Human Services </a:t>
            </a:r>
            <a:endParaRPr lang="en-US" sz="15000" dirty="0">
              <a:latin typeface="Calibri" panose="020F0502020204030204" pitchFamily="34" charset="0"/>
              <a:cs typeface="Calibri" panose="020F0502020204030204" pitchFamily="34" charset="0"/>
            </a:endParaRPr>
          </a:p>
        </p:txBody>
      </p:sp>
      <p:sp>
        <p:nvSpPr>
          <p:cNvPr id="12" name="Object 11"/>
          <p:cNvSpPr txBox="1"/>
          <p:nvPr/>
        </p:nvSpPr>
        <p:spPr>
          <a:xfrm>
            <a:off x="4810605" y="7841288"/>
            <a:ext cx="45051089" cy="5676515"/>
          </a:xfrm>
          <a:prstGeom prst="rect">
            <a:avLst/>
          </a:prstGeom>
          <a:noFill/>
        </p:spPr>
        <p:txBody>
          <a:bodyPr wrap="square" rtlCol="0" anchor="ctr"/>
          <a:lstStyle/>
          <a:p>
            <a:pPr>
              <a:buNone/>
            </a:pPr>
            <a:r>
              <a:rPr lang="en-US" sz="27300" b="1" dirty="0">
                <a:solidFill>
                  <a:srgbClr val="FFFFFF"/>
                </a:solidFill>
                <a:latin typeface="Calibri" panose="020F0502020204030204" pitchFamily="34" charset="0"/>
                <a:ea typeface="Karla" pitchFamily="34" charset="-122"/>
                <a:cs typeface="Calibri" panose="020F0502020204030204" pitchFamily="34" charset="0"/>
              </a:rPr>
              <a:t>2021 ANNUAL REPORT</a:t>
            </a:r>
            <a:endParaRPr lang="en-US" sz="1200" dirty="0">
              <a:latin typeface="Calibri" panose="020F0502020204030204" pitchFamily="34" charset="0"/>
              <a:cs typeface="Calibri" panose="020F0502020204030204" pitchFamily="34" charset="0"/>
            </a:endParaRPr>
          </a:p>
        </p:txBody>
      </p:sp>
      <p:sp>
        <p:nvSpPr>
          <p:cNvPr id="13" name="Object 12"/>
          <p:cNvSpPr txBox="1"/>
          <p:nvPr/>
        </p:nvSpPr>
        <p:spPr>
          <a:xfrm>
            <a:off x="13044559" y="17793775"/>
            <a:ext cx="24758988" cy="1170325"/>
          </a:xfrm>
          <a:prstGeom prst="rect">
            <a:avLst/>
          </a:prstGeom>
          <a:noFill/>
        </p:spPr>
        <p:txBody>
          <a:bodyPr wrap="square" rtlCol="0" anchor="ctr"/>
          <a:lstStyle/>
          <a:p>
            <a:pPr>
              <a:buNone/>
            </a:pPr>
            <a:r>
              <a:rPr lang="en-US" sz="9600" b="1" dirty="0">
                <a:solidFill>
                  <a:srgbClr val="000000"/>
                </a:solidFill>
                <a:latin typeface="Calibri" panose="020F0502020204030204" pitchFamily="34" charset="0"/>
                <a:ea typeface="Karla" pitchFamily="34" charset="-122"/>
                <a:cs typeface="Calibri" panose="020F0502020204030204" pitchFamily="34" charset="0"/>
              </a:rPr>
              <a:t>Secretary Grace Hou</a:t>
            </a:r>
            <a:endParaRPr lang="en-US" sz="9600" dirty="0">
              <a:latin typeface="Calibri" panose="020F0502020204030204" pitchFamily="34" charset="0"/>
              <a:cs typeface="Calibri" panose="020F0502020204030204" pitchFamily="34" charset="0"/>
            </a:endParaRPr>
          </a:p>
        </p:txBody>
      </p:sp>
      <p:pic>
        <p:nvPicPr>
          <p:cNvPr id="1030" name="Picture 6" descr="Workplace inspections: 4 key questions answered | Canadian Occupational  Safety">
            <a:extLst>
              <a:ext uri="{FF2B5EF4-FFF2-40B4-BE49-F238E27FC236}">
                <a16:creationId xmlns:a16="http://schemas.microsoft.com/office/drawing/2014/main" id="{2815F9E6-37CB-48F9-AB60-41D2EF7B4F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05" b="1599"/>
          <a:stretch/>
        </p:blipFill>
        <p:spPr bwMode="auto">
          <a:xfrm>
            <a:off x="-1" y="21523955"/>
            <a:ext cx="17517980" cy="125122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ur Cultivation Site - The Heirloom Collective">
            <a:extLst>
              <a:ext uri="{FF2B5EF4-FFF2-40B4-BE49-F238E27FC236}">
                <a16:creationId xmlns:a16="http://schemas.microsoft.com/office/drawing/2014/main" id="{34C14547-AA0E-4C17-B079-581BBC929D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8393" y="47300188"/>
            <a:ext cx="210312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10 clothes shopping mistakes to avoid making - Reviewed">
            <a:extLst>
              <a:ext uri="{FF2B5EF4-FFF2-40B4-BE49-F238E27FC236}">
                <a16:creationId xmlns:a16="http://schemas.microsoft.com/office/drawing/2014/main" id="{EE784D87-583B-4DEA-8B23-DD8A910FDC9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119" t="13519" r="21320" b="10314"/>
          <a:stretch/>
        </p:blipFill>
        <p:spPr bwMode="auto">
          <a:xfrm>
            <a:off x="33764775" y="21523955"/>
            <a:ext cx="17083332" cy="1251223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US DEA moves to expand cannabis for research">
            <a:extLst>
              <a:ext uri="{FF2B5EF4-FFF2-40B4-BE49-F238E27FC236}">
                <a16:creationId xmlns:a16="http://schemas.microsoft.com/office/drawing/2014/main" id="{67288A86-0B23-4645-8F95-EA12E6FD2B4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928" t="4098" b="1532"/>
          <a:stretch/>
        </p:blipFill>
        <p:spPr bwMode="auto">
          <a:xfrm>
            <a:off x="16967200" y="21523954"/>
            <a:ext cx="16919286" cy="12512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484094"/>
            <a:ext cx="50800000" cy="33433712"/>
          </a:xfrm>
          <a:prstGeom prst="rect">
            <a:avLst/>
          </a:prstGeom>
        </p:spPr>
      </p:pic>
      <p:pic>
        <p:nvPicPr>
          <p:cNvPr id="21" name="Object 20" descr="preencoded.png"/>
          <p:cNvPicPr>
            <a:picLocks noChangeAspect="1"/>
          </p:cNvPicPr>
          <p:nvPr/>
        </p:nvPicPr>
        <p:blipFill>
          <a:blip r:embed="rId5"/>
          <a:stretch>
            <a:fillRect/>
          </a:stretch>
        </p:blipFill>
        <p:spPr>
          <a:xfrm>
            <a:off x="3078788" y="3873262"/>
            <a:ext cx="1298864" cy="2068561"/>
          </a:xfrm>
          <a:prstGeom prst="rect">
            <a:avLst/>
          </a:prstGeom>
        </p:spPr>
      </p:pic>
      <p:sp>
        <p:nvSpPr>
          <p:cNvPr id="31" name="Object 30"/>
          <p:cNvSpPr txBox="1"/>
          <p:nvPr/>
        </p:nvSpPr>
        <p:spPr>
          <a:xfrm>
            <a:off x="9157201" y="19434848"/>
            <a:ext cx="4895792"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FEB 2022</a:t>
            </a:r>
            <a:endParaRPr lang="en-US" dirty="0">
              <a:latin typeface="Calibri" panose="020F0502020204030204" pitchFamily="34" charset="0"/>
              <a:cs typeface="Calibri" panose="020F0502020204030204" pitchFamily="34" charset="0"/>
            </a:endParaRPr>
          </a:p>
        </p:txBody>
      </p:sp>
      <p:sp>
        <p:nvSpPr>
          <p:cNvPr id="33" name="Object 32"/>
          <p:cNvSpPr txBox="1"/>
          <p:nvPr/>
        </p:nvSpPr>
        <p:spPr>
          <a:xfrm>
            <a:off x="14826201"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MAR 2022</a:t>
            </a:r>
            <a:endParaRPr lang="en-US" dirty="0">
              <a:latin typeface="Calibri" panose="020F0502020204030204" pitchFamily="34" charset="0"/>
              <a:cs typeface="Calibri" panose="020F0502020204030204" pitchFamily="34" charset="0"/>
            </a:endParaRPr>
          </a:p>
        </p:txBody>
      </p:sp>
      <p:sp>
        <p:nvSpPr>
          <p:cNvPr id="34" name="Object 33"/>
          <p:cNvSpPr txBox="1"/>
          <p:nvPr/>
        </p:nvSpPr>
        <p:spPr>
          <a:xfrm>
            <a:off x="20396970" y="19434848"/>
            <a:ext cx="4895792"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APR2022</a:t>
            </a:r>
            <a:endParaRPr lang="en-US" dirty="0">
              <a:latin typeface="Calibri" panose="020F0502020204030204" pitchFamily="34" charset="0"/>
              <a:cs typeface="Calibri" panose="020F0502020204030204" pitchFamily="34" charset="0"/>
            </a:endParaRPr>
          </a:p>
        </p:txBody>
      </p:sp>
      <p:sp>
        <p:nvSpPr>
          <p:cNvPr id="35" name="Object 34"/>
          <p:cNvSpPr txBox="1"/>
          <p:nvPr/>
        </p:nvSpPr>
        <p:spPr>
          <a:xfrm>
            <a:off x="26025379"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AY 2022</a:t>
            </a:r>
            <a:endParaRPr lang="en-US" dirty="0">
              <a:latin typeface="Calibri" panose="020F0502020204030204" pitchFamily="34" charset="0"/>
              <a:cs typeface="Calibri" panose="020F0502020204030204" pitchFamily="34" charset="0"/>
            </a:endParaRPr>
          </a:p>
        </p:txBody>
      </p:sp>
      <p:sp>
        <p:nvSpPr>
          <p:cNvPr id="36" name="Object 35"/>
          <p:cNvSpPr txBox="1"/>
          <p:nvPr/>
        </p:nvSpPr>
        <p:spPr>
          <a:xfrm>
            <a:off x="31653788"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APR 2022</a:t>
            </a:r>
            <a:endParaRPr lang="en-US" dirty="0">
              <a:latin typeface="Calibri" panose="020F0502020204030204" pitchFamily="34" charset="0"/>
              <a:cs typeface="Calibri" panose="020F0502020204030204" pitchFamily="34" charset="0"/>
            </a:endParaRPr>
          </a:p>
        </p:txBody>
      </p:sp>
      <p:sp>
        <p:nvSpPr>
          <p:cNvPr id="37" name="Object 36"/>
          <p:cNvSpPr txBox="1"/>
          <p:nvPr/>
        </p:nvSpPr>
        <p:spPr>
          <a:xfrm>
            <a:off x="37234091" y="19434848"/>
            <a:ext cx="4895792"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MAY 2022</a:t>
            </a:r>
            <a:endParaRPr lang="en-US" dirty="0">
              <a:latin typeface="Calibri" panose="020F0502020204030204" pitchFamily="34" charset="0"/>
              <a:cs typeface="Calibri" panose="020F0502020204030204" pitchFamily="34" charset="0"/>
            </a:endParaRPr>
          </a:p>
        </p:txBody>
      </p:sp>
      <p:sp>
        <p:nvSpPr>
          <p:cNvPr id="38" name="Object 37"/>
          <p:cNvSpPr txBox="1"/>
          <p:nvPr/>
        </p:nvSpPr>
        <p:spPr>
          <a:xfrm>
            <a:off x="42910606"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JUNE 2022</a:t>
            </a:r>
            <a:endParaRPr lang="en-US" dirty="0">
              <a:latin typeface="Calibri" panose="020F0502020204030204" pitchFamily="34" charset="0"/>
              <a:cs typeface="Calibri" panose="020F0502020204030204" pitchFamily="34" charset="0"/>
            </a:endParaRPr>
          </a:p>
        </p:txBody>
      </p:sp>
      <p:sp>
        <p:nvSpPr>
          <p:cNvPr id="39" name="Object 38"/>
          <p:cNvSpPr txBox="1"/>
          <p:nvPr/>
        </p:nvSpPr>
        <p:spPr>
          <a:xfrm>
            <a:off x="4858712" y="3982774"/>
            <a:ext cx="21449290"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FY21 Accomplishments</a:t>
            </a:r>
            <a:endParaRPr lang="en-US" dirty="0">
              <a:latin typeface="Calibri" panose="020F0502020204030204" pitchFamily="34" charset="0"/>
              <a:cs typeface="Calibri" panose="020F0502020204030204" pitchFamily="34" charset="0"/>
            </a:endParaRPr>
          </a:p>
        </p:txBody>
      </p:sp>
      <p:sp>
        <p:nvSpPr>
          <p:cNvPr id="40" name="Object 39"/>
          <p:cNvSpPr txBox="1"/>
          <p:nvPr/>
        </p:nvSpPr>
        <p:spPr>
          <a:xfrm>
            <a:off x="3078788" y="35983333"/>
            <a:ext cx="40297244" cy="577273"/>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DHS</a:t>
            </a:r>
            <a:r>
              <a:rPr lang="en-US" sz="5700" dirty="0">
                <a:solidFill>
                  <a:srgbClr val="FFFFFF"/>
                </a:solidFill>
                <a:latin typeface="Calibri" panose="020F0502020204030204" pitchFamily="34" charset="0"/>
                <a:ea typeface="Karla" pitchFamily="34" charset="-122"/>
                <a:cs typeface="Calibri" panose="020F0502020204030204" pitchFamily="34" charset="0"/>
              </a:rPr>
              <a:t>//Cannabis Annual Report 2021 // FY21 Accomplishments</a:t>
            </a:r>
          </a:p>
          <a:p>
            <a:pPr lvl="0"/>
            <a:endParaRPr lang="en-US" dirty="0">
              <a:solidFill>
                <a:prstClr val="black"/>
              </a:solidFill>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47E1F643-EA61-49E8-A040-3E3EE65B24C9}"/>
              </a:ext>
            </a:extLst>
          </p:cNvPr>
          <p:cNvSpPr txBox="1"/>
          <p:nvPr/>
        </p:nvSpPr>
        <p:spPr>
          <a:xfrm>
            <a:off x="49746349" y="37766114"/>
            <a:ext cx="569387" cy="923330"/>
          </a:xfrm>
          <a:prstGeom prst="rect">
            <a:avLst/>
          </a:prstGeom>
          <a:noFill/>
        </p:spPr>
        <p:txBody>
          <a:bodyPr wrap="none" rtlCol="0">
            <a:spAutoFit/>
          </a:bodyPr>
          <a:lstStyle/>
          <a:p>
            <a:fld id="{867EDBE1-C0A8-43E0-9281-25B85551317F}" type="slidenum">
              <a:rPr lang="en-US" sz="5400" smtClean="0">
                <a:solidFill>
                  <a:schemeClr val="bg1"/>
                </a:solidFill>
              </a:rPr>
              <a:t>10</a:t>
            </a:fld>
            <a:endParaRPr lang="en-US" sz="5400" dirty="0">
              <a:solidFill>
                <a:schemeClr val="bg1"/>
              </a:solidFill>
            </a:endParaRPr>
          </a:p>
        </p:txBody>
      </p:sp>
      <p:sp>
        <p:nvSpPr>
          <p:cNvPr id="3" name="Rectangle 2">
            <a:extLst>
              <a:ext uri="{FF2B5EF4-FFF2-40B4-BE49-F238E27FC236}">
                <a16:creationId xmlns:a16="http://schemas.microsoft.com/office/drawing/2014/main" id="{BC341867-2F6B-456B-B21C-2F8D12514045}"/>
              </a:ext>
            </a:extLst>
          </p:cNvPr>
          <p:cNvSpPr/>
          <p:nvPr/>
        </p:nvSpPr>
        <p:spPr>
          <a:xfrm>
            <a:off x="48831949" y="37594622"/>
            <a:ext cx="914400" cy="9144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3D7BDF8-7E55-4A7D-8CD0-AA0942ADA60C}"/>
              </a:ext>
            </a:extLst>
          </p:cNvPr>
          <p:cNvSpPr txBox="1"/>
          <p:nvPr/>
        </p:nvSpPr>
        <p:spPr>
          <a:xfrm>
            <a:off x="3848485" y="6293382"/>
            <a:ext cx="43569851" cy="27792224"/>
          </a:xfrm>
          <a:prstGeom prst="rect">
            <a:avLst/>
          </a:prstGeom>
          <a:noFill/>
        </p:spPr>
        <p:txBody>
          <a:bodyPr wrap="square" rtlCol="0">
            <a:spAutoFit/>
          </a:bodyPr>
          <a:lstStyle/>
          <a:p>
            <a:pPr lvl="2"/>
            <a:endParaRPr lang="en-US" sz="3600" b="1" dirty="0"/>
          </a:p>
          <a:p>
            <a:r>
              <a:rPr lang="en-US" sz="12500" b="1" dirty="0">
                <a:solidFill>
                  <a:schemeClr val="accent1">
                    <a:lumMod val="75000"/>
                  </a:schemeClr>
                </a:solidFill>
              </a:rPr>
              <a:t>Prevention and Public Education</a:t>
            </a:r>
          </a:p>
          <a:p>
            <a:pPr lvl="3"/>
            <a:r>
              <a:rPr lang="en-US" sz="9600" dirty="0"/>
              <a:t>Educating consumers and the public about marijuana use and the law, expanding December 2019 launched </a:t>
            </a:r>
            <a:r>
              <a:rPr lang="en-US" sz="9600" b="1" dirty="0"/>
              <a:t>Let’s Talk Cannabis IL </a:t>
            </a:r>
            <a:r>
              <a:rPr lang="en-US" sz="9600" dirty="0"/>
              <a:t>public awareness campaign. The campaigns focused on non-judgmental factual information for specific populations and a clear no use message for youth.</a:t>
            </a:r>
          </a:p>
          <a:p>
            <a:pPr marL="3600450" lvl="6" indent="-857250">
              <a:buFont typeface="Arial" panose="020B0604020202020204" pitchFamily="34" charset="0"/>
              <a:buChar char="•"/>
            </a:pPr>
            <a:r>
              <a:rPr lang="en-US" sz="8000" b="1" dirty="0">
                <a:solidFill>
                  <a:schemeClr val="accent6">
                    <a:lumMod val="75000"/>
                  </a:schemeClr>
                </a:solidFill>
                <a:latin typeface="Arial" panose="020B0604020202020204" pitchFamily="34" charset="0"/>
                <a:ea typeface="Karla" pitchFamily="34" charset="-122"/>
                <a:cs typeface="Arial" panose="020B0604020202020204" pitchFamily="34" charset="0"/>
                <a:hlinkClick r:id="rId6">
                  <a:extLst>
                    <a:ext uri="{A12FA001-AC4F-418D-AE19-62706E023703}">
                      <ahyp:hlinkClr xmlns:ahyp="http://schemas.microsoft.com/office/drawing/2018/hyperlinkcolor" val="tx"/>
                    </a:ext>
                  </a:extLst>
                </a:hlinkClick>
              </a:rPr>
              <a:t>https://www.prevention.org/lets-talk-cannabis/</a:t>
            </a:r>
            <a:endParaRPr lang="en-US" sz="8000" dirty="0">
              <a:latin typeface="Arial" panose="020B0604020202020204" pitchFamily="34" charset="0"/>
              <a:ea typeface="Karla" pitchFamily="34" charset="-122"/>
              <a:cs typeface="Arial" panose="020B0604020202020204" pitchFamily="34" charset="0"/>
            </a:endParaRPr>
          </a:p>
          <a:p>
            <a:pPr marL="3600450" lvl="6" indent="-857250">
              <a:buFont typeface="Arial" panose="020B0604020202020204" pitchFamily="34" charset="0"/>
              <a:buChar char="•"/>
            </a:pPr>
            <a:r>
              <a:rPr lang="en-US" sz="8000" dirty="0">
                <a:latin typeface="Arial" panose="020B0604020202020204" pitchFamily="34" charset="0"/>
                <a:ea typeface="Karla" pitchFamily="34" charset="-122"/>
                <a:cs typeface="Arial" panose="020B0604020202020204" pitchFamily="34" charset="0"/>
              </a:rPr>
              <a:t>4.7 million video views</a:t>
            </a:r>
          </a:p>
          <a:p>
            <a:pPr marL="3600450" lvl="6" indent="-857250">
              <a:buFont typeface="Arial" panose="020B0604020202020204" pitchFamily="34" charset="0"/>
              <a:buChar char="•"/>
            </a:pPr>
            <a:r>
              <a:rPr lang="en-US" sz="8000" dirty="0">
                <a:latin typeface="Arial" panose="020B0604020202020204" pitchFamily="34" charset="0"/>
                <a:ea typeface="Karla" pitchFamily="34" charset="-122"/>
                <a:cs typeface="Arial" panose="020B0604020202020204" pitchFamily="34" charset="0"/>
              </a:rPr>
              <a:t>2900 PDF downloads  </a:t>
            </a:r>
          </a:p>
          <a:p>
            <a:pPr marL="3600450" lvl="6" indent="-857250">
              <a:buFont typeface="Arial" panose="020B0604020202020204" pitchFamily="34" charset="0"/>
              <a:buChar char="•"/>
            </a:pPr>
            <a:r>
              <a:rPr lang="en-US" sz="8000" dirty="0">
                <a:latin typeface="Arial" panose="020B0604020202020204" pitchFamily="34" charset="0"/>
                <a:ea typeface="Karla" pitchFamily="34" charset="-122"/>
                <a:cs typeface="Arial" panose="020B0604020202020204" pitchFamily="34" charset="0"/>
              </a:rPr>
              <a:t>20.6 million impressions</a:t>
            </a:r>
          </a:p>
          <a:p>
            <a:pPr marL="3600450" lvl="6" indent="-857250">
              <a:buFont typeface="Arial" panose="020B0604020202020204" pitchFamily="34" charset="0"/>
              <a:buChar char="•"/>
            </a:pPr>
            <a:r>
              <a:rPr lang="en-US" sz="8000" dirty="0">
                <a:latin typeface="Arial" panose="020B0604020202020204" pitchFamily="34" charset="0"/>
                <a:ea typeface="Karla" pitchFamily="34" charset="-122"/>
                <a:cs typeface="Arial" panose="020B0604020202020204" pitchFamily="34" charset="0"/>
              </a:rPr>
              <a:t>3.4 million social engagements</a:t>
            </a:r>
          </a:p>
          <a:p>
            <a:pPr lvl="1"/>
            <a:endParaRPr lang="en-US" sz="7200" b="1" dirty="0">
              <a:solidFill>
                <a:schemeClr val="accent1">
                  <a:lumMod val="75000"/>
                </a:schemeClr>
              </a:solidFill>
              <a:latin typeface="Arial" panose="020B0604020202020204" pitchFamily="34" charset="0"/>
              <a:ea typeface="Karla" pitchFamily="34" charset="-122"/>
              <a:cs typeface="Arial" panose="020B0604020202020204" pitchFamily="34" charset="0"/>
            </a:endParaRPr>
          </a:p>
          <a:p>
            <a:pPr lvl="1"/>
            <a:r>
              <a:rPr lang="en-US" sz="12500" b="1" dirty="0">
                <a:solidFill>
                  <a:schemeClr val="accent1">
                    <a:lumMod val="75000"/>
                  </a:schemeClr>
                </a:solidFill>
                <a:latin typeface="Arial" panose="020B0604020202020204" pitchFamily="34" charset="0"/>
                <a:ea typeface="Karla" pitchFamily="34" charset="-122"/>
                <a:cs typeface="Arial" panose="020B0604020202020204" pitchFamily="34" charset="0"/>
              </a:rPr>
              <a:t>Evaluation and Analysis</a:t>
            </a:r>
          </a:p>
          <a:p>
            <a:pPr lvl="1"/>
            <a:r>
              <a:rPr lang="en-US" sz="9600" dirty="0"/>
              <a:t>SUPR has engaged a University of Illinois – Chicago (UIC) to provide </a:t>
            </a:r>
            <a:r>
              <a:rPr lang="en-US" sz="9600" b="1" dirty="0"/>
              <a:t>data collection and analysis </a:t>
            </a:r>
            <a:r>
              <a:rPr lang="en-US" sz="9600" dirty="0"/>
              <a:t>of the public health impacts of legalizing the recreational use of cannabis. This team will also conduct a </a:t>
            </a:r>
            <a:r>
              <a:rPr lang="en-US" sz="9600" b="1" dirty="0"/>
              <a:t>quantitative and qualitative evaluation </a:t>
            </a:r>
            <a:r>
              <a:rPr lang="en-US" sz="9600" dirty="0"/>
              <a:t>of selected cannabis projects to </a:t>
            </a:r>
            <a:r>
              <a:rPr lang="en-US" sz="9600" b="1" dirty="0"/>
              <a:t>determine efficac</a:t>
            </a:r>
            <a:r>
              <a:rPr lang="en-US" sz="9600" dirty="0"/>
              <a:t>y, </a:t>
            </a:r>
            <a:r>
              <a:rPr lang="en-US" sz="9600" b="1" dirty="0"/>
              <a:t>gather lessons learned and engage stakeholders </a:t>
            </a:r>
            <a:r>
              <a:rPr lang="en-US" sz="9600" dirty="0"/>
              <a:t>in program improvement.</a:t>
            </a:r>
          </a:p>
          <a:p>
            <a:pPr lvl="1"/>
            <a:endParaRPr lang="en-US" sz="12500" b="1" dirty="0">
              <a:solidFill>
                <a:schemeClr val="accent1">
                  <a:lumMod val="75000"/>
                </a:schemeClr>
              </a:solidFill>
              <a:latin typeface="Arial" panose="020B0604020202020204" pitchFamily="34" charset="0"/>
              <a:ea typeface="Karla" pitchFamily="34" charset="-122"/>
              <a:cs typeface="Arial" panose="020B0604020202020204" pitchFamily="34" charset="0"/>
            </a:endParaRPr>
          </a:p>
        </p:txBody>
      </p:sp>
    </p:spTree>
    <p:extLst>
      <p:ext uri="{BB962C8B-B14F-4D97-AF65-F5344CB8AC3E}">
        <p14:creationId xmlns:p14="http://schemas.microsoft.com/office/powerpoint/2010/main" val="261499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2949979" y="1476886"/>
            <a:ext cx="50800000" cy="33433712"/>
          </a:xfrm>
          <a:prstGeom prst="rect">
            <a:avLst/>
          </a:prstGeom>
        </p:spPr>
      </p:pic>
      <p:pic>
        <p:nvPicPr>
          <p:cNvPr id="5" name="Object 4" descr="preencoded.png"/>
          <p:cNvPicPr>
            <a:picLocks noChangeAspect="1"/>
          </p:cNvPicPr>
          <p:nvPr/>
        </p:nvPicPr>
        <p:blipFill>
          <a:blip r:embed="rId5">
            <a:duotone>
              <a:schemeClr val="accent1">
                <a:shade val="45000"/>
                <a:satMod val="135000"/>
              </a:schemeClr>
              <a:prstClr val="white"/>
            </a:duotone>
          </a:blip>
          <a:stretch>
            <a:fillRect/>
          </a:stretch>
        </p:blipFill>
        <p:spPr>
          <a:xfrm>
            <a:off x="0" y="33401641"/>
            <a:ext cx="50800000" cy="5852904"/>
          </a:xfrm>
          <a:prstGeom prst="rect">
            <a:avLst/>
          </a:prstGeom>
        </p:spPr>
      </p:pic>
      <p:pic>
        <p:nvPicPr>
          <p:cNvPr id="6" name="Object 5" descr="preencoded.png"/>
          <p:cNvPicPr>
            <a:picLocks noChangeAspect="1"/>
          </p:cNvPicPr>
          <p:nvPr/>
        </p:nvPicPr>
        <p:blipFill>
          <a:blip r:embed="rId6"/>
          <a:stretch>
            <a:fillRect/>
          </a:stretch>
        </p:blipFill>
        <p:spPr>
          <a:xfrm>
            <a:off x="2549621" y="4714394"/>
            <a:ext cx="1298864" cy="2020455"/>
          </a:xfrm>
          <a:prstGeom prst="rect">
            <a:avLst/>
          </a:prstGeom>
        </p:spPr>
      </p:pic>
      <p:sp>
        <p:nvSpPr>
          <p:cNvPr id="13" name="Object 12"/>
          <p:cNvSpPr txBox="1"/>
          <p:nvPr/>
        </p:nvSpPr>
        <p:spPr>
          <a:xfrm>
            <a:off x="4810606" y="4714394"/>
            <a:ext cx="3338199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FY22 Goals</a:t>
            </a:r>
            <a:endParaRPr lang="en-US" dirty="0">
              <a:latin typeface="Calibri" panose="020F0502020204030204" pitchFamily="34" charset="0"/>
              <a:cs typeface="Calibri" panose="020F0502020204030204" pitchFamily="34" charset="0"/>
            </a:endParaRPr>
          </a:p>
        </p:txBody>
      </p:sp>
      <p:sp>
        <p:nvSpPr>
          <p:cNvPr id="14" name="Object 13"/>
          <p:cNvSpPr txBox="1"/>
          <p:nvPr/>
        </p:nvSpPr>
        <p:spPr>
          <a:xfrm>
            <a:off x="2549621" y="35983334"/>
            <a:ext cx="40826411" cy="1782780"/>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DHS</a:t>
            </a:r>
            <a:r>
              <a:rPr lang="en-US" sz="5700" dirty="0">
                <a:solidFill>
                  <a:srgbClr val="FFFFFF"/>
                </a:solidFill>
                <a:latin typeface="Calibri" panose="020F0502020204030204" pitchFamily="34" charset="0"/>
                <a:ea typeface="Karla" pitchFamily="34" charset="-122"/>
                <a:cs typeface="Calibri" panose="020F0502020204030204" pitchFamily="34" charset="0"/>
              </a:rPr>
              <a:t>//Cannabis Annual Report 2021 // FY22 Goals</a:t>
            </a:r>
          </a:p>
        </p:txBody>
      </p:sp>
      <p:sp>
        <p:nvSpPr>
          <p:cNvPr id="15" name="Object 14"/>
          <p:cNvSpPr txBox="1"/>
          <p:nvPr/>
        </p:nvSpPr>
        <p:spPr>
          <a:xfrm>
            <a:off x="4810606" y="7937500"/>
            <a:ext cx="41222083" cy="2116667"/>
          </a:xfrm>
          <a:prstGeom prst="rect">
            <a:avLst/>
          </a:prstGeom>
          <a:noFill/>
        </p:spPr>
        <p:txBody>
          <a:bodyPr wrap="square" rtlCol="0" anchor="ctr"/>
          <a:lstStyle/>
          <a:p>
            <a:pPr>
              <a:buNone/>
            </a:pPr>
            <a:r>
              <a:rPr lang="en-US" sz="6600" dirty="0">
                <a:latin typeface="Arial" panose="020B0604020202020204" pitchFamily="34" charset="0"/>
                <a:cs typeface="Arial" panose="020B0604020202020204" pitchFamily="34" charset="0"/>
              </a:rPr>
              <a:t>IDHS will continue to expand services to help Illinoisans achieve their best selves.  </a:t>
            </a:r>
          </a:p>
        </p:txBody>
      </p:sp>
      <p:sp>
        <p:nvSpPr>
          <p:cNvPr id="18" name="Object 17"/>
          <p:cNvSpPr txBox="1"/>
          <p:nvPr/>
        </p:nvSpPr>
        <p:spPr>
          <a:xfrm>
            <a:off x="4767311" y="9973310"/>
            <a:ext cx="28451127" cy="1557743"/>
          </a:xfrm>
          <a:prstGeom prst="rect">
            <a:avLst/>
          </a:prstGeom>
          <a:noFill/>
        </p:spPr>
        <p:txBody>
          <a:bodyPr wrap="square" rtlCol="0" anchor="ctr"/>
          <a:lstStyle/>
          <a:p>
            <a:pPr>
              <a:lnSpc>
                <a:spcPts val="7600"/>
              </a:lnSpc>
              <a:buNone/>
            </a:pPr>
            <a:r>
              <a:rPr lang="en-US" sz="9600" b="1" dirty="0">
                <a:solidFill>
                  <a:srgbClr val="000000"/>
                </a:solidFill>
                <a:latin typeface="Arial" panose="020B0604020202020204" pitchFamily="34" charset="0"/>
                <a:ea typeface="Karla" pitchFamily="34" charset="-122"/>
                <a:cs typeface="Arial" panose="020B0604020202020204" pitchFamily="34" charset="0"/>
              </a:rPr>
              <a:t>Essential Projects </a:t>
            </a:r>
            <a:endParaRPr lang="en-US" sz="9600" dirty="0">
              <a:latin typeface="Arial" panose="020B0604020202020204" pitchFamily="34" charset="0"/>
              <a:cs typeface="Arial" panose="020B0604020202020204" pitchFamily="34" charset="0"/>
            </a:endParaRPr>
          </a:p>
        </p:txBody>
      </p:sp>
      <p:sp>
        <p:nvSpPr>
          <p:cNvPr id="23" name="Object 22"/>
          <p:cNvSpPr txBox="1"/>
          <p:nvPr/>
        </p:nvSpPr>
        <p:spPr>
          <a:xfrm>
            <a:off x="23517668" y="20189073"/>
            <a:ext cx="6804602" cy="1539394"/>
          </a:xfrm>
          <a:prstGeom prst="rect">
            <a:avLst/>
          </a:prstGeom>
          <a:noFill/>
        </p:spPr>
        <p:txBody>
          <a:bodyPr wrap="square" rtlCol="0" anchor="ctr"/>
          <a:lstStyle/>
          <a:p>
            <a:pPr>
              <a:lnSpc>
                <a:spcPts val="11400"/>
              </a:lnSpc>
              <a:buNone/>
            </a:pPr>
            <a:endParaRPr lang="en-US"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C27676ED-A9A5-4811-9588-DCC8F9CD59C5}"/>
              </a:ext>
            </a:extLst>
          </p:cNvPr>
          <p:cNvSpPr txBox="1"/>
          <p:nvPr/>
        </p:nvSpPr>
        <p:spPr>
          <a:xfrm>
            <a:off x="49746349" y="37766114"/>
            <a:ext cx="569387" cy="923330"/>
          </a:xfrm>
          <a:prstGeom prst="rect">
            <a:avLst/>
          </a:prstGeom>
          <a:noFill/>
        </p:spPr>
        <p:txBody>
          <a:bodyPr wrap="none" rtlCol="0">
            <a:spAutoFit/>
          </a:bodyPr>
          <a:lstStyle/>
          <a:p>
            <a:fld id="{F751047D-C897-410C-B655-63B5FBA012E8}" type="slidenum">
              <a:rPr lang="en-US" sz="5400" smtClean="0"/>
              <a:t>11</a:t>
            </a:fld>
            <a:endParaRPr lang="en-US" sz="5400" dirty="0"/>
          </a:p>
        </p:txBody>
      </p:sp>
      <p:sp>
        <p:nvSpPr>
          <p:cNvPr id="7" name="TextBox 6">
            <a:extLst>
              <a:ext uri="{FF2B5EF4-FFF2-40B4-BE49-F238E27FC236}">
                <a16:creationId xmlns:a16="http://schemas.microsoft.com/office/drawing/2014/main" id="{F710C9C1-E723-42DE-AAB0-8BF32A468D11}"/>
              </a:ext>
            </a:extLst>
          </p:cNvPr>
          <p:cNvSpPr txBox="1"/>
          <p:nvPr/>
        </p:nvSpPr>
        <p:spPr>
          <a:xfrm>
            <a:off x="4810606" y="12009120"/>
            <a:ext cx="44018354" cy="16096714"/>
          </a:xfrm>
          <a:prstGeom prst="rect">
            <a:avLst/>
          </a:prstGeom>
          <a:noFill/>
        </p:spPr>
        <p:txBody>
          <a:bodyPr wrap="square" rtlCol="0">
            <a:spAutoFit/>
          </a:bodyPr>
          <a:lstStyle/>
          <a:p>
            <a:r>
              <a:rPr lang="en-US" sz="8000" b="1" dirty="0"/>
              <a:t>Naloxone Distribution   </a:t>
            </a:r>
            <a:endParaRPr lang="en-US" b="1" dirty="0"/>
          </a:p>
          <a:p>
            <a:r>
              <a:rPr lang="en-US" sz="8000" dirty="0"/>
              <a:t>In 2020, there were </a:t>
            </a:r>
            <a:r>
              <a:rPr lang="en-US" sz="8000" b="1" dirty="0"/>
              <a:t>2,944 opioid overdose deaths </a:t>
            </a:r>
            <a:r>
              <a:rPr lang="en-US" sz="8000" dirty="0"/>
              <a:t>in Illinois. This is a 33% increase from 2019 and the highest number of yearly fatalities that Illinois has on record. IDHS aims to </a:t>
            </a:r>
            <a:r>
              <a:rPr lang="en-US" sz="8000" b="1" dirty="0"/>
              <a:t>reduce the number of opioid overdoses</a:t>
            </a:r>
            <a:r>
              <a:rPr lang="en-US" sz="8000" dirty="0"/>
              <a:t> through the expansion of community-based Narcan (nasal naloxone) access.  </a:t>
            </a:r>
            <a:r>
              <a:rPr lang="en-US" sz="8000" b="1" dirty="0"/>
              <a:t>IDHS is distributing this life saving medication through Access Narcan. </a:t>
            </a:r>
          </a:p>
          <a:p>
            <a:endParaRPr lang="en-US" sz="8000" dirty="0"/>
          </a:p>
          <a:p>
            <a:r>
              <a:rPr lang="en-US" sz="8000" b="1" dirty="0"/>
              <a:t>Crisis Response Network </a:t>
            </a:r>
          </a:p>
          <a:p>
            <a:r>
              <a:rPr lang="en-US" sz="8000" dirty="0"/>
              <a:t>IDHS’s </a:t>
            </a:r>
            <a:r>
              <a:rPr lang="en-US" sz="8000" b="1" dirty="0"/>
              <a:t>vision for a comprehensive and integrated system </a:t>
            </a:r>
            <a:r>
              <a:rPr lang="en-US" sz="8000" dirty="0"/>
              <a:t>of care includes a crisis network as a first line of response with the goal of preventing pubic safety tragedies.  Building on the infrastructure work of the SAMHSA 988 Infrastructure Grant, IDHS will ensure key components of the crisis network which includes </a:t>
            </a:r>
            <a:r>
              <a:rPr lang="en-US" sz="8000" b="1" dirty="0"/>
              <a:t>stabilization centers and mobile crisis teams </a:t>
            </a:r>
            <a:r>
              <a:rPr lang="en-US" sz="8000" dirty="0"/>
              <a:t>will be expanded into communities across the state. </a:t>
            </a:r>
          </a:p>
          <a:p>
            <a:endParaRPr lang="en-US" sz="8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duotone>
              <a:schemeClr val="accent1">
                <a:shade val="45000"/>
                <a:satMod val="135000"/>
              </a:schemeClr>
              <a:prstClr val="white"/>
            </a:duotone>
          </a:blip>
          <a:stretch>
            <a:fillRect/>
          </a:stretch>
        </p:blipFill>
        <p:spPr>
          <a:xfrm>
            <a:off x="-484264" y="2365776"/>
            <a:ext cx="50800000" cy="33433712"/>
          </a:xfrm>
          <a:prstGeom prst="rect">
            <a:avLst/>
          </a:prstGeom>
          <a:ln>
            <a:solidFill>
              <a:srgbClr val="7FAC6E"/>
            </a:solidFill>
          </a:ln>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pic>
        <p:nvPicPr>
          <p:cNvPr id="7" name="Object 6" descr="Classroom"/>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810606" y="13612654"/>
            <a:ext cx="3607955" cy="3607955"/>
          </a:xfrm>
          <a:prstGeom prst="rect">
            <a:avLst/>
          </a:prstGeom>
        </p:spPr>
      </p:pic>
      <p:pic>
        <p:nvPicPr>
          <p:cNvPr id="8" name="Object 7" descr="Money"/>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722886" y="19698468"/>
            <a:ext cx="3607955" cy="3607955"/>
          </a:xfrm>
          <a:prstGeom prst="rect">
            <a:avLst/>
          </a:prstGeom>
        </p:spPr>
      </p:pic>
      <p:pic>
        <p:nvPicPr>
          <p:cNvPr id="9" name="Object 8" descr="preencoded.png"/>
          <p:cNvPicPr>
            <a:picLocks noChangeAspect="1"/>
          </p:cNvPicPr>
          <p:nvPr/>
        </p:nvPicPr>
        <p:blipFill>
          <a:blip r:embed="rId10"/>
          <a:stretch>
            <a:fillRect/>
          </a:stretch>
        </p:blipFill>
        <p:spPr>
          <a:xfrm>
            <a:off x="4767311" y="7978714"/>
            <a:ext cx="3607955" cy="2707725"/>
          </a:xfrm>
          <a:prstGeom prst="rect">
            <a:avLst/>
          </a:prstGeom>
        </p:spPr>
      </p:pic>
      <p:sp>
        <p:nvSpPr>
          <p:cNvPr id="13" name="Object 12"/>
          <p:cNvSpPr txBox="1"/>
          <p:nvPr/>
        </p:nvSpPr>
        <p:spPr>
          <a:xfrm>
            <a:off x="4810605" y="4714394"/>
            <a:ext cx="37920009" cy="2068561"/>
          </a:xfrm>
          <a:prstGeom prst="rect">
            <a:avLst/>
          </a:prstGeom>
          <a:noFill/>
        </p:spPr>
        <p:txBody>
          <a:bodyPr wrap="square" rtlCol="0" anchor="ctr"/>
          <a:lstStyle/>
          <a:p>
            <a:pPr>
              <a:buNone/>
            </a:pPr>
            <a:r>
              <a:rPr lang="en-US" sz="15200" b="1" dirty="0">
                <a:solidFill>
                  <a:srgbClr val="FFFFFF"/>
                </a:solidFill>
                <a:latin typeface="Calibri" panose="020F0502020204030204" pitchFamily="34" charset="0"/>
                <a:ea typeface="Karla" pitchFamily="34" charset="-122"/>
                <a:cs typeface="Calibri" panose="020F0502020204030204" pitchFamily="34" charset="0"/>
              </a:rPr>
              <a:t>Key Data Points</a:t>
            </a:r>
            <a:endParaRPr lang="en-US" dirty="0">
              <a:latin typeface="Calibri" panose="020F0502020204030204" pitchFamily="34" charset="0"/>
              <a:cs typeface="Calibri" panose="020F0502020204030204" pitchFamily="34" charset="0"/>
            </a:endParaRPr>
          </a:p>
        </p:txBody>
      </p:sp>
      <p:sp>
        <p:nvSpPr>
          <p:cNvPr id="15" name="Object 14"/>
          <p:cNvSpPr txBox="1"/>
          <p:nvPr/>
        </p:nvSpPr>
        <p:spPr>
          <a:xfrm>
            <a:off x="4810606" y="7937500"/>
            <a:ext cx="41222083" cy="2116667"/>
          </a:xfrm>
          <a:prstGeom prst="rect">
            <a:avLst/>
          </a:prstGeom>
          <a:noFill/>
        </p:spPr>
        <p:txBody>
          <a:bodyPr wrap="square" rtlCol="0" anchor="ctr"/>
          <a:lstStyle/>
          <a:p>
            <a:pPr>
              <a:buNone/>
            </a:pPr>
            <a:endParaRPr lang="en-US" sz="6400" dirty="0">
              <a:solidFill>
                <a:srgbClr val="FFFFFF"/>
              </a:solidFill>
              <a:latin typeface="Calibri" panose="020F0502020204030204" pitchFamily="34" charset="0"/>
              <a:ea typeface="Karla" pitchFamily="34" charset="-122"/>
              <a:cs typeface="Calibri" panose="020F0502020204030204" pitchFamily="34" charset="0"/>
            </a:endParaRPr>
          </a:p>
        </p:txBody>
      </p:sp>
      <p:sp>
        <p:nvSpPr>
          <p:cNvPr id="18" name="Object 17"/>
          <p:cNvSpPr txBox="1"/>
          <p:nvPr/>
        </p:nvSpPr>
        <p:spPr>
          <a:xfrm>
            <a:off x="9883144" y="15105888"/>
            <a:ext cx="34337240" cy="889376"/>
          </a:xfrm>
          <a:prstGeom prst="rect">
            <a:avLst/>
          </a:prstGeom>
          <a:noFill/>
        </p:spPr>
        <p:txBody>
          <a:bodyPr wrap="square" rtlCol="0" anchor="ctr"/>
          <a:lstStyle/>
          <a:p>
            <a:pPr>
              <a:buNone/>
            </a:pPr>
            <a:r>
              <a:rPr lang="en-US" sz="7200" b="1" dirty="0">
                <a:latin typeface="Arial" panose="020B0604020202020204" pitchFamily="34" charset="0"/>
                <a:ea typeface="Karla" pitchFamily="34" charset="-122"/>
                <a:cs typeface="Arial" panose="020B0604020202020204" pitchFamily="34" charset="0"/>
              </a:rPr>
              <a:t>Let’s Talk Cannabis – </a:t>
            </a:r>
            <a:r>
              <a:rPr lang="en-US" sz="7200" b="1" dirty="0">
                <a:solidFill>
                  <a:schemeClr val="accent6">
                    <a:lumMod val="75000"/>
                  </a:schemeClr>
                </a:solidFill>
                <a:latin typeface="Arial" panose="020B0604020202020204" pitchFamily="34" charset="0"/>
                <a:ea typeface="Karla" pitchFamily="34" charset="-122"/>
                <a:cs typeface="Arial" panose="020B0604020202020204" pitchFamily="34" charset="0"/>
                <a:hlinkClick r:id="rId11">
                  <a:extLst>
                    <a:ext uri="{A12FA001-AC4F-418D-AE19-62706E023703}">
                      <ahyp:hlinkClr xmlns:ahyp="http://schemas.microsoft.com/office/drawing/2018/hyperlinkcolor" val="tx"/>
                    </a:ext>
                  </a:extLst>
                </a:hlinkClick>
              </a:rPr>
              <a:t>https://www.prevention.org/lets-talk-cannabis/</a:t>
            </a:r>
            <a:endParaRPr lang="en-US" sz="7200" b="1" dirty="0">
              <a:solidFill>
                <a:schemeClr val="accent6">
                  <a:lumMod val="75000"/>
                </a:schemeClr>
              </a:solidFill>
              <a:latin typeface="Arial" panose="020B0604020202020204" pitchFamily="34" charset="0"/>
              <a:ea typeface="Karla" pitchFamily="34" charset="-122"/>
              <a:cs typeface="Arial" panose="020B0604020202020204" pitchFamily="34" charset="0"/>
            </a:endParaRPr>
          </a:p>
          <a:p>
            <a:pPr marL="1314450" lvl="1" indent="-857250">
              <a:buFont typeface="Arial" panose="020B0604020202020204" pitchFamily="34" charset="0"/>
              <a:buChar char="•"/>
            </a:pPr>
            <a:r>
              <a:rPr lang="en-US" sz="7200" dirty="0">
                <a:latin typeface="Arial" panose="020B0604020202020204" pitchFamily="34" charset="0"/>
                <a:ea typeface="Karla" pitchFamily="34" charset="-122"/>
                <a:cs typeface="Arial" panose="020B0604020202020204" pitchFamily="34" charset="0"/>
              </a:rPr>
              <a:t>4.7 million video views</a:t>
            </a:r>
          </a:p>
          <a:p>
            <a:pPr marL="1314450" lvl="1" indent="-857250">
              <a:buFont typeface="Arial" panose="020B0604020202020204" pitchFamily="34" charset="0"/>
              <a:buChar char="•"/>
            </a:pPr>
            <a:r>
              <a:rPr lang="en-US" sz="7200" dirty="0">
                <a:latin typeface="Arial" panose="020B0604020202020204" pitchFamily="34" charset="0"/>
                <a:ea typeface="Karla" pitchFamily="34" charset="-122"/>
                <a:cs typeface="Arial" panose="020B0604020202020204" pitchFamily="34" charset="0"/>
              </a:rPr>
              <a:t>2900 PDF downloads  </a:t>
            </a:r>
          </a:p>
          <a:p>
            <a:pPr marL="1314450" lvl="1" indent="-857250">
              <a:buFont typeface="Arial" panose="020B0604020202020204" pitchFamily="34" charset="0"/>
              <a:buChar char="•"/>
            </a:pPr>
            <a:r>
              <a:rPr lang="en-US" sz="7200" dirty="0">
                <a:latin typeface="Arial" panose="020B0604020202020204" pitchFamily="34" charset="0"/>
                <a:ea typeface="Karla" pitchFamily="34" charset="-122"/>
                <a:cs typeface="Arial" panose="020B0604020202020204" pitchFamily="34" charset="0"/>
              </a:rPr>
              <a:t>20.6 million impressions</a:t>
            </a:r>
          </a:p>
          <a:p>
            <a:pPr marL="1314450" lvl="1" indent="-857250">
              <a:buFont typeface="Arial" panose="020B0604020202020204" pitchFamily="34" charset="0"/>
              <a:buChar char="•"/>
            </a:pPr>
            <a:r>
              <a:rPr lang="en-US" sz="7200" dirty="0">
                <a:latin typeface="Arial" panose="020B0604020202020204" pitchFamily="34" charset="0"/>
                <a:ea typeface="Karla" pitchFamily="34" charset="-122"/>
                <a:cs typeface="Arial" panose="020B0604020202020204" pitchFamily="34" charset="0"/>
              </a:rPr>
              <a:t>3.4 million social engagements</a:t>
            </a:r>
          </a:p>
        </p:txBody>
      </p:sp>
      <p:sp>
        <p:nvSpPr>
          <p:cNvPr id="21" name="Object 20"/>
          <p:cNvSpPr txBox="1"/>
          <p:nvPr/>
        </p:nvSpPr>
        <p:spPr>
          <a:xfrm>
            <a:off x="9883144" y="7978715"/>
            <a:ext cx="35357392" cy="3494582"/>
          </a:xfrm>
          <a:prstGeom prst="rect">
            <a:avLst/>
          </a:prstGeom>
          <a:noFill/>
        </p:spPr>
        <p:txBody>
          <a:bodyPr wrap="square" rtlCol="0" anchor="ctr"/>
          <a:lstStyle/>
          <a:p>
            <a:pPr>
              <a:buNone/>
            </a:pPr>
            <a:r>
              <a:rPr lang="en-US" sz="7200" b="1" dirty="0">
                <a:latin typeface="Arial" panose="020B0604020202020204" pitchFamily="34" charset="0"/>
                <a:cs typeface="Arial" panose="020B0604020202020204" pitchFamily="34" charset="0"/>
              </a:rPr>
              <a:t>Warm line </a:t>
            </a:r>
            <a:r>
              <a:rPr lang="en-US" sz="7200" dirty="0">
                <a:latin typeface="Arial" panose="020B0604020202020204" pitchFamily="34" charset="0"/>
                <a:cs typeface="Arial" panose="020B0604020202020204" pitchFamily="34" charset="0"/>
              </a:rPr>
              <a:t>received 30,275 calls during SFY21.  Annual call volume increased 82% compared to SFY20  Number of new callers to the Help Line increased by 77%</a:t>
            </a:r>
            <a:r>
              <a:rPr lang="en-US" sz="5400" dirty="0">
                <a:latin typeface="Calibri" panose="020F0502020204030204" pitchFamily="34" charset="0"/>
                <a:cs typeface="Calibri" panose="020F0502020204030204" pitchFamily="34" charset="0"/>
              </a:rPr>
              <a:t>. </a:t>
            </a:r>
          </a:p>
        </p:txBody>
      </p:sp>
      <p:sp>
        <p:nvSpPr>
          <p:cNvPr id="26" name="Object 13">
            <a:extLst>
              <a:ext uri="{FF2B5EF4-FFF2-40B4-BE49-F238E27FC236}">
                <a16:creationId xmlns:a16="http://schemas.microsoft.com/office/drawing/2014/main" id="{5F3949FF-740A-4980-8B12-23C7F0D3AE39}"/>
              </a:ext>
            </a:extLst>
          </p:cNvPr>
          <p:cNvSpPr txBox="1"/>
          <p:nvPr/>
        </p:nvSpPr>
        <p:spPr>
          <a:xfrm>
            <a:off x="2549621" y="35983334"/>
            <a:ext cx="40826411" cy="433518"/>
          </a:xfrm>
          <a:prstGeom prst="rect">
            <a:avLst/>
          </a:prstGeom>
          <a:noFill/>
        </p:spPr>
        <p:txBody>
          <a:bodyPr wrap="square" rtlCol="0" anchor="ctr"/>
          <a:lstStyle/>
          <a:p>
            <a:pPr lvl="0"/>
            <a:r>
              <a:rPr lang="en-US" sz="5700" b="1" dirty="0">
                <a:latin typeface="Calibri" panose="020F0502020204030204" pitchFamily="34" charset="0"/>
                <a:ea typeface="Karla" pitchFamily="34" charset="-122"/>
                <a:cs typeface="Calibri" panose="020F0502020204030204" pitchFamily="34" charset="0"/>
              </a:rPr>
              <a:t>DHS</a:t>
            </a:r>
            <a:r>
              <a:rPr lang="en-US" sz="5700" dirty="0">
                <a:latin typeface="Calibri" panose="020F0502020204030204" pitchFamily="34" charset="0"/>
                <a:ea typeface="Karla" pitchFamily="34" charset="-122"/>
                <a:cs typeface="Calibri" panose="020F0502020204030204" pitchFamily="34" charset="0"/>
              </a:rPr>
              <a:t>//Cannabis Annual Report 2021 // Key Data Points</a:t>
            </a:r>
          </a:p>
        </p:txBody>
      </p:sp>
      <p:sp>
        <p:nvSpPr>
          <p:cNvPr id="27" name="TextBox 26">
            <a:extLst>
              <a:ext uri="{FF2B5EF4-FFF2-40B4-BE49-F238E27FC236}">
                <a16:creationId xmlns:a16="http://schemas.microsoft.com/office/drawing/2014/main" id="{825E6F11-F47D-4BC8-802C-BC9FE49A9BD6}"/>
              </a:ext>
            </a:extLst>
          </p:cNvPr>
          <p:cNvSpPr txBox="1"/>
          <p:nvPr/>
        </p:nvSpPr>
        <p:spPr>
          <a:xfrm>
            <a:off x="49746349" y="37766114"/>
            <a:ext cx="569387" cy="923330"/>
          </a:xfrm>
          <a:prstGeom prst="rect">
            <a:avLst/>
          </a:prstGeom>
          <a:noFill/>
        </p:spPr>
        <p:txBody>
          <a:bodyPr wrap="none" rtlCol="0">
            <a:spAutoFit/>
          </a:bodyPr>
          <a:lstStyle/>
          <a:p>
            <a:fld id="{F751047D-C897-410C-B655-63B5FBA012E8}" type="slidenum">
              <a:rPr lang="en-US" sz="5400" smtClean="0"/>
              <a:t>12</a:t>
            </a:fld>
            <a:endParaRPr lang="en-US" sz="5400" dirty="0"/>
          </a:p>
        </p:txBody>
      </p:sp>
      <p:sp>
        <p:nvSpPr>
          <p:cNvPr id="3" name="Rectangle 2">
            <a:extLst>
              <a:ext uri="{FF2B5EF4-FFF2-40B4-BE49-F238E27FC236}">
                <a16:creationId xmlns:a16="http://schemas.microsoft.com/office/drawing/2014/main" id="{7C913E86-B08D-467D-A939-CA46709CAF6A}"/>
              </a:ext>
            </a:extLst>
          </p:cNvPr>
          <p:cNvSpPr/>
          <p:nvPr/>
        </p:nvSpPr>
        <p:spPr>
          <a:xfrm>
            <a:off x="48804885" y="3761949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8DCAAA-959F-4018-B6C3-F7939596C449}"/>
              </a:ext>
            </a:extLst>
          </p:cNvPr>
          <p:cNvSpPr txBox="1"/>
          <p:nvPr/>
        </p:nvSpPr>
        <p:spPr>
          <a:xfrm>
            <a:off x="9883144" y="20987955"/>
            <a:ext cx="34759392" cy="1200329"/>
          </a:xfrm>
          <a:prstGeom prst="rect">
            <a:avLst/>
          </a:prstGeom>
          <a:noFill/>
        </p:spPr>
        <p:txBody>
          <a:bodyPr wrap="square" rtlCol="0">
            <a:spAutoFit/>
          </a:bodyPr>
          <a:lstStyle/>
          <a:p>
            <a:r>
              <a:rPr lang="en-US" sz="7200" b="1" dirty="0"/>
              <a:t>Funding Usage  - </a:t>
            </a:r>
            <a:r>
              <a:rPr lang="en-US" sz="7200" dirty="0"/>
              <a:t>62% of the DHS funds are allocated for community</a:t>
            </a:r>
            <a:r>
              <a:rPr lang="en-US" sz="7200" b="1" dirty="0"/>
              <a:t> i</a:t>
            </a:r>
            <a:r>
              <a:rPr lang="en-US" sz="7200" dirty="0"/>
              <a:t>nvestment </a:t>
            </a:r>
          </a:p>
        </p:txBody>
      </p:sp>
      <p:sp>
        <p:nvSpPr>
          <p:cNvPr id="19" name="Object 17">
            <a:extLst>
              <a:ext uri="{FF2B5EF4-FFF2-40B4-BE49-F238E27FC236}">
                <a16:creationId xmlns:a16="http://schemas.microsoft.com/office/drawing/2014/main" id="{C3F6F937-DECE-7047-AC5A-3F9315CD0F98}"/>
              </a:ext>
            </a:extLst>
          </p:cNvPr>
          <p:cNvSpPr txBox="1"/>
          <p:nvPr/>
        </p:nvSpPr>
        <p:spPr>
          <a:xfrm>
            <a:off x="10035544" y="26688288"/>
            <a:ext cx="34337240" cy="889376"/>
          </a:xfrm>
          <a:prstGeom prst="rect">
            <a:avLst/>
          </a:prstGeom>
          <a:noFill/>
        </p:spPr>
        <p:txBody>
          <a:bodyPr wrap="square" rtlCol="0" anchor="ctr"/>
          <a:lstStyle/>
          <a:p>
            <a:pPr>
              <a:buNone/>
            </a:pPr>
            <a:r>
              <a:rPr lang="en-US" sz="7200" b="1" dirty="0">
                <a:latin typeface="Arial" panose="020B0604020202020204" pitchFamily="34" charset="0"/>
                <a:ea typeface="Karla" pitchFamily="34" charset="-122"/>
                <a:cs typeface="Arial" panose="020B0604020202020204" pitchFamily="34" charset="0"/>
              </a:rPr>
              <a:t>Increasing Access to MAR</a:t>
            </a:r>
          </a:p>
          <a:p>
            <a:pPr marL="1314450" lvl="1" indent="-857250">
              <a:buFont typeface="Arial" panose="020B0604020202020204" pitchFamily="34" charset="0"/>
              <a:buChar char="•"/>
            </a:pPr>
            <a:r>
              <a:rPr lang="en-US" sz="7200" dirty="0">
                <a:latin typeface="Arial" panose="020B0604020202020204" pitchFamily="34" charset="0"/>
                <a:ea typeface="Karla" pitchFamily="34" charset="-122"/>
                <a:cs typeface="Arial" panose="020B0604020202020204" pitchFamily="34" charset="0"/>
              </a:rPr>
              <a:t>300 medical professional stipend applications for x-waiver to prescribe buprenorphine</a:t>
            </a:r>
          </a:p>
          <a:p>
            <a:pPr marL="1314450" lvl="1" indent="-857250">
              <a:buFont typeface="Arial" panose="020B0604020202020204" pitchFamily="34" charset="0"/>
              <a:buChar char="•"/>
            </a:pPr>
            <a:r>
              <a:rPr lang="en-US" sz="7200" dirty="0">
                <a:latin typeface="Arial" panose="020B0604020202020204" pitchFamily="34" charset="0"/>
                <a:ea typeface="Karla" pitchFamily="34" charset="-122"/>
                <a:cs typeface="Arial" panose="020B0604020202020204" pitchFamily="34" charset="0"/>
              </a:rPr>
              <a:t>266 applicants registered for one of the six trainings</a:t>
            </a:r>
          </a:p>
          <a:p>
            <a:pPr marL="1314450" lvl="1" indent="-857250">
              <a:buFont typeface="Arial" panose="020B0604020202020204" pitchFamily="34" charset="0"/>
              <a:buChar char="•"/>
            </a:pPr>
            <a:r>
              <a:rPr lang="en-US" sz="7200" dirty="0">
                <a:latin typeface="Arial" panose="020B0604020202020204" pitchFamily="34" charset="0"/>
                <a:ea typeface="Karla" pitchFamily="34" charset="-122"/>
                <a:cs typeface="Arial" panose="020B0604020202020204" pitchFamily="34" charset="0"/>
              </a:rPr>
              <a:t>220 applicants completed all requirements to receive a stipend</a:t>
            </a:r>
          </a:p>
        </p:txBody>
      </p:sp>
      <p:pic>
        <p:nvPicPr>
          <p:cNvPr id="20" name="Object 6" descr="Classroom">
            <a:extLst>
              <a:ext uri="{FF2B5EF4-FFF2-40B4-BE49-F238E27FC236}">
                <a16:creationId xmlns:a16="http://schemas.microsoft.com/office/drawing/2014/main" id="{85F5CD94-645A-8D4F-8254-26642B3D1FD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886806" y="25576054"/>
            <a:ext cx="3607955" cy="36079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0" name="Object 9"/>
          <p:cNvSpPr txBox="1"/>
          <p:nvPr/>
        </p:nvSpPr>
        <p:spPr>
          <a:xfrm>
            <a:off x="3848485" y="4581600"/>
            <a:ext cx="32395824"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Funding Usage</a:t>
            </a:r>
            <a:endParaRPr lang="en-US" dirty="0">
              <a:latin typeface="Calibri" panose="020F0502020204030204" pitchFamily="34" charset="0"/>
              <a:cs typeface="Calibri" panose="020F0502020204030204" pitchFamily="34" charset="0"/>
            </a:endParaRPr>
          </a:p>
        </p:txBody>
      </p:sp>
      <p:sp>
        <p:nvSpPr>
          <p:cNvPr id="14" name="Object 13"/>
          <p:cNvSpPr txBox="1"/>
          <p:nvPr/>
        </p:nvSpPr>
        <p:spPr>
          <a:xfrm>
            <a:off x="5676515" y="23956818"/>
            <a:ext cx="8986513" cy="1491288"/>
          </a:xfrm>
          <a:prstGeom prst="rect">
            <a:avLst/>
          </a:prstGeom>
          <a:noFill/>
        </p:spPr>
        <p:txBody>
          <a:bodyPr wrap="square" rtlCol="0" anchor="ctr"/>
          <a:lstStyle/>
          <a:p>
            <a:pPr algn="ctr">
              <a:lnSpc>
                <a:spcPts val="13300"/>
              </a:lnSpc>
              <a:buNone/>
            </a:pPr>
            <a:r>
              <a:rPr lang="en-US" sz="13300" b="1" dirty="0">
                <a:solidFill>
                  <a:srgbClr val="FFFFFF"/>
                </a:solidFill>
                <a:latin typeface="Calibri" panose="020F0502020204030204" pitchFamily="34" charset="0"/>
                <a:ea typeface="Karla" pitchFamily="34" charset="-122"/>
                <a:cs typeface="Calibri" panose="020F0502020204030204" pitchFamily="34" charset="0"/>
              </a:rPr>
              <a:t>$00,000.00</a:t>
            </a:r>
            <a:endParaRPr lang="en-US" dirty="0">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CFF9A638-FF28-4C95-88D1-1570A1A7CD60}"/>
              </a:ext>
            </a:extLst>
          </p:cNvPr>
          <p:cNvSpPr txBox="1"/>
          <p:nvPr/>
        </p:nvSpPr>
        <p:spPr>
          <a:xfrm>
            <a:off x="2549621" y="35983334"/>
            <a:ext cx="40826411" cy="433518"/>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DHS</a:t>
            </a:r>
            <a:r>
              <a:rPr lang="en-US" sz="5700" dirty="0">
                <a:solidFill>
                  <a:srgbClr val="FFFFFF"/>
                </a:solidFill>
                <a:latin typeface="Calibri" panose="020F0502020204030204" pitchFamily="34" charset="0"/>
                <a:ea typeface="Karla" pitchFamily="34" charset="-122"/>
                <a:cs typeface="Calibri" panose="020F0502020204030204" pitchFamily="34" charset="0"/>
              </a:rPr>
              <a:t>//Cannabis Annual Report 2021 // Funding Usage</a:t>
            </a:r>
          </a:p>
        </p:txBody>
      </p:sp>
      <p:sp>
        <p:nvSpPr>
          <p:cNvPr id="19" name="TextBox 18">
            <a:extLst>
              <a:ext uri="{FF2B5EF4-FFF2-40B4-BE49-F238E27FC236}">
                <a16:creationId xmlns:a16="http://schemas.microsoft.com/office/drawing/2014/main" id="{D5891725-C9B3-4271-956D-B71EFC1A9895}"/>
              </a:ext>
            </a:extLst>
          </p:cNvPr>
          <p:cNvSpPr txBox="1"/>
          <p:nvPr/>
        </p:nvSpPr>
        <p:spPr>
          <a:xfrm>
            <a:off x="49746349" y="37766114"/>
            <a:ext cx="569387" cy="923330"/>
          </a:xfrm>
          <a:prstGeom prst="rect">
            <a:avLst/>
          </a:prstGeom>
          <a:noFill/>
        </p:spPr>
        <p:txBody>
          <a:bodyPr wrap="none" rtlCol="0">
            <a:spAutoFit/>
          </a:bodyPr>
          <a:lstStyle/>
          <a:p>
            <a:fld id="{F751047D-C897-410C-B655-63B5FBA012E8}" type="slidenum">
              <a:rPr lang="en-US" sz="5400" smtClean="0">
                <a:solidFill>
                  <a:schemeClr val="bg1"/>
                </a:solidFill>
              </a:rPr>
              <a:t>13</a:t>
            </a:fld>
            <a:endParaRPr lang="en-US" sz="5400" dirty="0">
              <a:solidFill>
                <a:schemeClr val="bg1"/>
              </a:solidFill>
            </a:endParaRPr>
          </a:p>
        </p:txBody>
      </p:sp>
      <p:sp>
        <p:nvSpPr>
          <p:cNvPr id="20" name="Rectangle 19">
            <a:extLst>
              <a:ext uri="{FF2B5EF4-FFF2-40B4-BE49-F238E27FC236}">
                <a16:creationId xmlns:a16="http://schemas.microsoft.com/office/drawing/2014/main" id="{089B928D-68CF-4181-BD56-E42F35BBF673}"/>
              </a:ext>
            </a:extLst>
          </p:cNvPr>
          <p:cNvSpPr/>
          <p:nvPr/>
        </p:nvSpPr>
        <p:spPr>
          <a:xfrm>
            <a:off x="48678353" y="37538809"/>
            <a:ext cx="914400" cy="9144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13" name="Chart 12">
            <a:extLst>
              <a:ext uri="{FF2B5EF4-FFF2-40B4-BE49-F238E27FC236}">
                <a16:creationId xmlns:a16="http://schemas.microsoft.com/office/drawing/2014/main" id="{34ED01EB-94B0-46BE-9BF7-EC19F2DA12E4}"/>
              </a:ext>
            </a:extLst>
          </p:cNvPr>
          <p:cNvGraphicFramePr>
            <a:graphicFrameLocks/>
          </p:cNvGraphicFramePr>
          <p:nvPr/>
        </p:nvGraphicFramePr>
        <p:xfrm>
          <a:off x="3848485" y="6782956"/>
          <a:ext cx="44157515" cy="258355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a:extLst>
              <a:ext uri="{FF2B5EF4-FFF2-40B4-BE49-F238E27FC236}">
                <a16:creationId xmlns:a16="http://schemas.microsoft.com/office/drawing/2014/main" id="{34ED01EB-94B0-46BE-9BF7-EC19F2DA12E4}"/>
              </a:ext>
            </a:extLst>
          </p:cNvPr>
          <p:cNvGraphicFramePr>
            <a:graphicFrameLocks/>
          </p:cNvGraphicFramePr>
          <p:nvPr>
            <p:extLst>
              <p:ext uri="{D42A27DB-BD31-4B8C-83A1-F6EECF244321}">
                <p14:modId xmlns:p14="http://schemas.microsoft.com/office/powerpoint/2010/main" val="3608687972"/>
              </p:ext>
            </p:extLst>
          </p:nvPr>
        </p:nvGraphicFramePr>
        <p:xfrm>
          <a:off x="3848485" y="6782956"/>
          <a:ext cx="44829867" cy="2253163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1856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178540" y="-327126"/>
            <a:ext cx="50800000" cy="39243000"/>
          </a:xfrm>
          <a:prstGeom prst="rect">
            <a:avLst/>
          </a:prstGeom>
        </p:spPr>
      </p:pic>
      <p:pic>
        <p:nvPicPr>
          <p:cNvPr id="4" name="Object 3" descr="Money"/>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848486" y="16589441"/>
            <a:ext cx="3316986" cy="3316986"/>
          </a:xfrm>
          <a:prstGeom prst="rect">
            <a:avLst/>
          </a:prstGeom>
        </p:spPr>
      </p:pic>
      <p:pic>
        <p:nvPicPr>
          <p:cNvPr id="5" name="Object 4" descr="preencoded.png"/>
          <p:cNvPicPr>
            <a:picLocks noChangeAspect="1"/>
          </p:cNvPicPr>
          <p:nvPr/>
        </p:nvPicPr>
        <p:blipFill>
          <a:blip r:embed="rId6"/>
          <a:stretch>
            <a:fillRect/>
          </a:stretch>
        </p:blipFill>
        <p:spPr>
          <a:xfrm>
            <a:off x="2549621" y="4714394"/>
            <a:ext cx="1298864" cy="23860606"/>
          </a:xfrm>
          <a:prstGeom prst="rect">
            <a:avLst/>
          </a:prstGeom>
        </p:spPr>
      </p:pic>
      <p:pic>
        <p:nvPicPr>
          <p:cNvPr id="8" name="Object 7" descr="Needle"/>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783209" y="9590924"/>
            <a:ext cx="2359375" cy="2359375"/>
          </a:xfrm>
          <a:prstGeom prst="rect">
            <a:avLst/>
          </a:prstGeom>
        </p:spPr>
      </p:pic>
      <p:sp>
        <p:nvSpPr>
          <p:cNvPr id="11" name="Object 10"/>
          <p:cNvSpPr txBox="1"/>
          <p:nvPr/>
        </p:nvSpPr>
        <p:spPr>
          <a:xfrm>
            <a:off x="4810606" y="4666288"/>
            <a:ext cx="38214320"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Relevant legislation, updates and initiatives </a:t>
            </a:r>
            <a:endParaRPr lang="en-US" dirty="0">
              <a:latin typeface="Calibri" panose="020F0502020204030204" pitchFamily="34" charset="0"/>
              <a:cs typeface="Calibri" panose="020F0502020204030204" pitchFamily="34" charset="0"/>
            </a:endParaRPr>
          </a:p>
        </p:txBody>
      </p:sp>
      <p:sp>
        <p:nvSpPr>
          <p:cNvPr id="15" name="Object 14"/>
          <p:cNvSpPr txBox="1"/>
          <p:nvPr/>
        </p:nvSpPr>
        <p:spPr>
          <a:xfrm>
            <a:off x="8077309" y="8855035"/>
            <a:ext cx="40173070" cy="3837708"/>
          </a:xfrm>
          <a:prstGeom prst="rect">
            <a:avLst/>
          </a:prstGeom>
          <a:noFill/>
        </p:spPr>
        <p:txBody>
          <a:bodyPr wrap="square" rtlCol="0" anchor="ctr"/>
          <a:lstStyle/>
          <a:p>
            <a:pPr>
              <a:buNone/>
            </a:pPr>
            <a:r>
              <a:rPr lang="en-US" sz="6600" b="1" dirty="0">
                <a:latin typeface="+mj-lt"/>
                <a:ea typeface="Karla" pitchFamily="34" charset="-122"/>
                <a:cs typeface="Calibri" panose="020F0502020204030204" pitchFamily="34" charset="0"/>
              </a:rPr>
              <a:t>Illinois  HB 110 Safer Consumption Services – </a:t>
            </a:r>
            <a:r>
              <a:rPr lang="en-US" sz="6600" dirty="0">
                <a:latin typeface="+mj-lt"/>
              </a:rPr>
              <a:t>Creates the Safer Consumption Services Act.  This </a:t>
            </a:r>
            <a:r>
              <a:rPr lang="en-US" sz="6600" dirty="0"/>
              <a:t>legislation would allow the Illinois Department of Public Health to set guidelines and standards for organizations to obtain approval to operate a safe consumption site. Consideration of this bill has been postponed.  </a:t>
            </a:r>
            <a:endParaRPr lang="en-US" sz="6600" dirty="0">
              <a:latin typeface="+mj-lt"/>
              <a:ea typeface="Karla" pitchFamily="34" charset="-122"/>
              <a:cs typeface="Calibri" panose="020F0502020204030204" pitchFamily="34" charset="0"/>
            </a:endParaRPr>
          </a:p>
        </p:txBody>
      </p:sp>
      <p:sp>
        <p:nvSpPr>
          <p:cNvPr id="19" name="Object 13">
            <a:extLst>
              <a:ext uri="{FF2B5EF4-FFF2-40B4-BE49-F238E27FC236}">
                <a16:creationId xmlns:a16="http://schemas.microsoft.com/office/drawing/2014/main" id="{848EDEEC-8563-4AB0-8FE1-2D0F047C9282}"/>
              </a:ext>
            </a:extLst>
          </p:cNvPr>
          <p:cNvSpPr txBox="1"/>
          <p:nvPr/>
        </p:nvSpPr>
        <p:spPr>
          <a:xfrm>
            <a:off x="4806097" y="35566750"/>
            <a:ext cx="40826411" cy="433518"/>
          </a:xfrm>
          <a:prstGeom prst="rect">
            <a:avLst/>
          </a:prstGeom>
          <a:noFill/>
        </p:spPr>
        <p:txBody>
          <a:bodyPr wrap="square" rtlCol="0" anchor="ctr"/>
          <a:lstStyle/>
          <a:p>
            <a:pPr lvl="0"/>
            <a:r>
              <a:rPr lang="en-US" sz="5700" b="1" dirty="0">
                <a:latin typeface="Calibri" panose="020F0502020204030204" pitchFamily="34" charset="0"/>
                <a:ea typeface="Karla" pitchFamily="34" charset="-122"/>
                <a:cs typeface="Calibri" panose="020F0502020204030204" pitchFamily="34" charset="0"/>
              </a:rPr>
              <a:t>DHS</a:t>
            </a:r>
            <a:r>
              <a:rPr lang="en-US" sz="5700" dirty="0">
                <a:latin typeface="Calibri" panose="020F0502020204030204" pitchFamily="34" charset="0"/>
                <a:ea typeface="Karla" pitchFamily="34" charset="-122"/>
                <a:cs typeface="Calibri" panose="020F0502020204030204" pitchFamily="34" charset="0"/>
              </a:rPr>
              <a:t>//Cannabis Annual Report 2021 // Legislation, updates and initiatives</a:t>
            </a:r>
          </a:p>
        </p:txBody>
      </p:sp>
      <p:sp>
        <p:nvSpPr>
          <p:cNvPr id="20" name="TextBox 19">
            <a:extLst>
              <a:ext uri="{FF2B5EF4-FFF2-40B4-BE49-F238E27FC236}">
                <a16:creationId xmlns:a16="http://schemas.microsoft.com/office/drawing/2014/main" id="{51F2411D-DF17-4F9E-B4B6-49664D0F9D65}"/>
              </a:ext>
            </a:extLst>
          </p:cNvPr>
          <p:cNvSpPr txBox="1"/>
          <p:nvPr/>
        </p:nvSpPr>
        <p:spPr>
          <a:xfrm>
            <a:off x="49746349" y="37766114"/>
            <a:ext cx="569387" cy="923330"/>
          </a:xfrm>
          <a:prstGeom prst="rect">
            <a:avLst/>
          </a:prstGeom>
          <a:noFill/>
        </p:spPr>
        <p:txBody>
          <a:bodyPr wrap="none" rtlCol="0">
            <a:spAutoFit/>
          </a:bodyPr>
          <a:lstStyle/>
          <a:p>
            <a:fld id="{F751047D-C897-410C-B655-63B5FBA012E8}" type="slidenum">
              <a:rPr lang="en-US" sz="5400" smtClean="0"/>
              <a:t>14</a:t>
            </a:fld>
            <a:endParaRPr lang="en-US" sz="5400" dirty="0"/>
          </a:p>
        </p:txBody>
      </p:sp>
      <p:sp>
        <p:nvSpPr>
          <p:cNvPr id="3" name="Rectangle 2">
            <a:extLst>
              <a:ext uri="{FF2B5EF4-FFF2-40B4-BE49-F238E27FC236}">
                <a16:creationId xmlns:a16="http://schemas.microsoft.com/office/drawing/2014/main" id="{6629C92B-4E78-42EE-BAA6-37DA5E8240E4}"/>
              </a:ext>
            </a:extLst>
          </p:cNvPr>
          <p:cNvSpPr/>
          <p:nvPr/>
        </p:nvSpPr>
        <p:spPr>
          <a:xfrm>
            <a:off x="48831949" y="37594622"/>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491EA1A-06AB-4C80-A13C-6EED088294B1}"/>
              </a:ext>
            </a:extLst>
          </p:cNvPr>
          <p:cNvSpPr txBox="1"/>
          <p:nvPr/>
        </p:nvSpPr>
        <p:spPr>
          <a:xfrm>
            <a:off x="8077309" y="16170442"/>
            <a:ext cx="40173070" cy="4154984"/>
          </a:xfrm>
          <a:prstGeom prst="rect">
            <a:avLst/>
          </a:prstGeom>
          <a:noFill/>
        </p:spPr>
        <p:txBody>
          <a:bodyPr wrap="square" rtlCol="0">
            <a:spAutoFit/>
          </a:bodyPr>
          <a:lstStyle/>
          <a:p>
            <a:r>
              <a:rPr lang="en-US" sz="6600" b="1" dirty="0"/>
              <a:t>HB 5109-PA 100-0862 The Community Behavioral Health Professional Loan Repayment Program </a:t>
            </a:r>
            <a:r>
              <a:rPr lang="en-US" sz="6600" dirty="0"/>
              <a:t>provides loan repayment assistance to eligible mental health and substance use professionals practicing in a community mental health center in an underserved or rural federally designated Mental Health Professional Shortage Area.  This initiative requires $2 million in SFY2022.</a:t>
            </a:r>
          </a:p>
        </p:txBody>
      </p:sp>
      <p:sp>
        <p:nvSpPr>
          <p:cNvPr id="7" name="TextBox 6">
            <a:extLst>
              <a:ext uri="{FF2B5EF4-FFF2-40B4-BE49-F238E27FC236}">
                <a16:creationId xmlns:a16="http://schemas.microsoft.com/office/drawing/2014/main" id="{FDEC7ED7-8DBD-4C6D-B4BA-DD7CF84F3825}"/>
              </a:ext>
            </a:extLst>
          </p:cNvPr>
          <p:cNvSpPr txBox="1"/>
          <p:nvPr/>
        </p:nvSpPr>
        <p:spPr>
          <a:xfrm>
            <a:off x="8077309" y="24492857"/>
            <a:ext cx="40173070" cy="4154984"/>
          </a:xfrm>
          <a:prstGeom prst="rect">
            <a:avLst/>
          </a:prstGeom>
          <a:noFill/>
        </p:spPr>
        <p:txBody>
          <a:bodyPr wrap="square" rtlCol="0">
            <a:spAutoFit/>
          </a:bodyPr>
          <a:lstStyle/>
          <a:p>
            <a:r>
              <a:rPr lang="en-US" sz="6600" b="1" dirty="0"/>
              <a:t>HB158 PA 102-0004 The Behavioral Health Workforce Education Center of Illinois </a:t>
            </a:r>
            <a:r>
              <a:rPr lang="en-US" sz="6600" dirty="0"/>
              <a:t>included in the Black Caucus health care pillar legislation, would create a pipeline for qualified, diverse behavioral health professionals and to anchor research and education for behavioral health workforce development.  This initiative requires $6 million for start-up costs in SFY2022. </a:t>
            </a:r>
            <a:endParaRPr lang="en-US" sz="6600" b="1" dirty="0"/>
          </a:p>
        </p:txBody>
      </p:sp>
      <p:pic>
        <p:nvPicPr>
          <p:cNvPr id="10" name="Graphic 9" descr="Classroom">
            <a:extLst>
              <a:ext uri="{FF2B5EF4-FFF2-40B4-BE49-F238E27FC236}">
                <a16:creationId xmlns:a16="http://schemas.microsoft.com/office/drawing/2014/main" id="{C621C5B8-1420-4FBD-9825-C44DE76A6F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48486" y="24911856"/>
            <a:ext cx="3316986" cy="33169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sp>
        <p:nvSpPr>
          <p:cNvPr id="3" name="Rectangle 2">
            <a:extLst>
              <a:ext uri="{FF2B5EF4-FFF2-40B4-BE49-F238E27FC236}">
                <a16:creationId xmlns:a16="http://schemas.microsoft.com/office/drawing/2014/main" id="{EED60580-58CF-4E37-A48D-7BF31AC270AC}"/>
              </a:ext>
            </a:extLst>
          </p:cNvPr>
          <p:cNvSpPr/>
          <p:nvPr/>
        </p:nvSpPr>
        <p:spPr>
          <a:xfrm>
            <a:off x="0" y="33401641"/>
            <a:ext cx="50800000" cy="5841359"/>
          </a:xfrm>
          <a:prstGeom prst="rect">
            <a:avLst/>
          </a:prstGeom>
          <a:solidFill>
            <a:srgbClr val="7FAC6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5" name="Object 4" descr="preencoded.png"/>
          <p:cNvPicPr>
            <a:picLocks noChangeAspect="1"/>
          </p:cNvPicPr>
          <p:nvPr/>
        </p:nvPicPr>
        <p:blipFill>
          <a:blip r:embed="rId4">
            <a:duotone>
              <a:schemeClr val="accent1">
                <a:shade val="45000"/>
                <a:satMod val="135000"/>
              </a:schemeClr>
              <a:prstClr val="white"/>
            </a:duotone>
          </a:blip>
          <a:stretch>
            <a:fillRect/>
          </a:stretch>
        </p:blipFill>
        <p:spPr>
          <a:xfrm>
            <a:off x="0" y="0"/>
            <a:ext cx="50800000" cy="33433712"/>
          </a:xfrm>
          <a:prstGeom prst="rect">
            <a:avLst/>
          </a:prstGeom>
        </p:spPr>
      </p:pic>
      <p:pic>
        <p:nvPicPr>
          <p:cNvPr id="6" name="Object 5" descr="preencoded.png"/>
          <p:cNvPicPr>
            <a:picLocks noChangeAspect="1"/>
          </p:cNvPicPr>
          <p:nvPr/>
        </p:nvPicPr>
        <p:blipFill>
          <a:blip r:embed="rId5"/>
          <a:stretch>
            <a:fillRect/>
          </a:stretch>
        </p:blipFill>
        <p:spPr>
          <a:xfrm>
            <a:off x="2549621" y="11256818"/>
            <a:ext cx="1298864" cy="18280303"/>
          </a:xfrm>
          <a:prstGeom prst="rect">
            <a:avLst/>
          </a:prstGeom>
        </p:spPr>
      </p:pic>
      <p:sp>
        <p:nvSpPr>
          <p:cNvPr id="9" name="Object 8"/>
          <p:cNvSpPr txBox="1"/>
          <p:nvPr/>
        </p:nvSpPr>
        <p:spPr>
          <a:xfrm>
            <a:off x="4858712" y="11272854"/>
            <a:ext cx="21449290" cy="2068561"/>
          </a:xfrm>
          <a:prstGeom prst="rect">
            <a:avLst/>
          </a:prstGeom>
          <a:noFill/>
        </p:spPr>
        <p:txBody>
          <a:bodyPr wrap="square" rtlCol="0" anchor="ctr"/>
          <a:lstStyle/>
          <a:p>
            <a:pPr>
              <a:buNone/>
            </a:pPr>
            <a:r>
              <a:rPr lang="en-US" sz="15200" b="1" dirty="0">
                <a:solidFill>
                  <a:schemeClr val="accent1">
                    <a:lumMod val="75000"/>
                  </a:schemeClr>
                </a:solidFill>
                <a:latin typeface="Calibri" panose="020F0502020204030204" pitchFamily="34" charset="0"/>
                <a:ea typeface="Karla" pitchFamily="34" charset="-122"/>
                <a:cs typeface="Calibri" panose="020F0502020204030204" pitchFamily="34" charset="0"/>
              </a:rPr>
              <a:t>Table of Contents</a:t>
            </a: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10" name="Object 9"/>
          <p:cNvSpPr txBox="1"/>
          <p:nvPr/>
        </p:nvSpPr>
        <p:spPr>
          <a:xfrm>
            <a:off x="4858712" y="15686585"/>
            <a:ext cx="16111622" cy="13854545"/>
          </a:xfrm>
          <a:prstGeom prst="rect">
            <a:avLst/>
          </a:prstGeom>
          <a:noFill/>
        </p:spPr>
        <p:txBody>
          <a:bodyPr wrap="square" rtlCol="0" anchor="ctr"/>
          <a:lstStyle/>
          <a:p>
            <a:pPr>
              <a:lnSpc>
                <a:spcPts val="17500"/>
              </a:lnSpc>
              <a:buNone/>
            </a:pPr>
            <a:r>
              <a:rPr lang="en-US" sz="7600" dirty="0">
                <a:solidFill>
                  <a:srgbClr val="000000"/>
                </a:solidFill>
                <a:latin typeface="Calibri" panose="020F0502020204030204" pitchFamily="34" charset="0"/>
                <a:ea typeface="Karla" pitchFamily="34" charset="-122"/>
                <a:cs typeface="Calibri" panose="020F0502020204030204" pitchFamily="34" charset="0"/>
              </a:rPr>
              <a:t>Summary
FY21 Accomplishments
FY22 Goals and Essential Projects 
Key Data Points
Funding Usage 
Legislation, updates and initiatives </a:t>
            </a:r>
          </a:p>
          <a:p>
            <a:pPr>
              <a:lnSpc>
                <a:spcPts val="17500"/>
              </a:lnSpc>
              <a:buNone/>
            </a:pPr>
            <a:endParaRPr lang="en-US" dirty="0">
              <a:latin typeface="Calibri" panose="020F0502020204030204" pitchFamily="34" charset="0"/>
              <a:cs typeface="Calibri" panose="020F0502020204030204" pitchFamily="34" charset="0"/>
            </a:endParaRPr>
          </a:p>
        </p:txBody>
      </p:sp>
      <p:sp>
        <p:nvSpPr>
          <p:cNvPr id="11" name="Object 10"/>
          <p:cNvSpPr txBox="1"/>
          <p:nvPr/>
        </p:nvSpPr>
        <p:spPr>
          <a:xfrm>
            <a:off x="22066450" y="14864840"/>
            <a:ext cx="3813207" cy="14672281"/>
          </a:xfrm>
          <a:prstGeom prst="rect">
            <a:avLst/>
          </a:prstGeom>
          <a:noFill/>
        </p:spPr>
        <p:txBody>
          <a:bodyPr wrap="square" rtlCol="0" anchor="t"/>
          <a:lstStyle/>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03</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06</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09</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10</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11</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12</a:t>
            </a:r>
            <a:endParaRPr lang="en-US" dirty="0">
              <a:solidFill>
                <a:schemeClr val="accent1">
                  <a:lumMod val="75000"/>
                </a:schemeClr>
              </a:solidFill>
              <a:latin typeface="Calibri" panose="020F0502020204030204" pitchFamily="34" charset="0"/>
              <a:cs typeface="Calibri" panose="020F0502020204030204" pitchFamily="34" charset="0"/>
            </a:endParaRPr>
          </a:p>
        </p:txBody>
      </p:sp>
      <p:pic>
        <p:nvPicPr>
          <p:cNvPr id="18" name="Object 4" descr="preencoded.png">
            <a:extLst>
              <a:ext uri="{FF2B5EF4-FFF2-40B4-BE49-F238E27FC236}">
                <a16:creationId xmlns:a16="http://schemas.microsoft.com/office/drawing/2014/main" id="{E48484F3-818A-43F4-ABAD-42B83BBF84AE}"/>
              </a:ext>
            </a:extLst>
          </p:cNvPr>
          <p:cNvPicPr>
            <a:picLocks noChangeAspect="1"/>
          </p:cNvPicPr>
          <p:nvPr/>
        </p:nvPicPr>
        <p:blipFill>
          <a:blip r:embed="rId6">
            <a:duotone>
              <a:schemeClr val="accent1">
                <a:shade val="45000"/>
                <a:satMod val="135000"/>
              </a:schemeClr>
              <a:prstClr val="white"/>
            </a:duotone>
          </a:blip>
          <a:stretch>
            <a:fillRect/>
          </a:stretch>
        </p:blipFill>
        <p:spPr>
          <a:xfrm>
            <a:off x="0" y="33401641"/>
            <a:ext cx="50800000" cy="5852904"/>
          </a:xfrm>
          <a:prstGeom prst="rect">
            <a:avLst/>
          </a:prstGeom>
        </p:spPr>
      </p:pic>
      <p:sp>
        <p:nvSpPr>
          <p:cNvPr id="12" name="Object 11"/>
          <p:cNvSpPr txBox="1"/>
          <p:nvPr/>
        </p:nvSpPr>
        <p:spPr>
          <a:xfrm>
            <a:off x="3012141" y="35983333"/>
            <a:ext cx="40363891" cy="45719"/>
          </a:xfrm>
          <a:prstGeom prst="rect">
            <a:avLst/>
          </a:prstGeom>
          <a:noFill/>
        </p:spPr>
        <p:txBody>
          <a:bodyPr wrap="square" rtlCol="0" anchor="ctr"/>
          <a:lstStyle/>
          <a:p>
            <a:pPr>
              <a:buNone/>
            </a:pPr>
            <a:r>
              <a:rPr lang="en-US" sz="5700" b="1" dirty="0">
                <a:solidFill>
                  <a:srgbClr val="FFFFFF"/>
                </a:solidFill>
                <a:latin typeface="Calibri" panose="020F0502020204030204" pitchFamily="34" charset="0"/>
                <a:ea typeface="Karla" pitchFamily="34" charset="-122"/>
                <a:cs typeface="Calibri" panose="020F0502020204030204" pitchFamily="34" charset="0"/>
              </a:rPr>
              <a:t>DHS</a:t>
            </a:r>
            <a:r>
              <a:rPr lang="en-US" sz="5700" dirty="0">
                <a:solidFill>
                  <a:srgbClr val="FFFFFF"/>
                </a:solidFill>
                <a:latin typeface="Calibri" panose="020F0502020204030204" pitchFamily="34" charset="0"/>
                <a:ea typeface="Karla" pitchFamily="34" charset="-122"/>
                <a:cs typeface="Calibri" panose="020F0502020204030204" pitchFamily="34" charset="0"/>
              </a:rPr>
              <a:t>// Annual Report 2021 // Table of Contents</a:t>
            </a:r>
            <a:endParaRPr lang="en-US" dirty="0">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3AECAA78-BA96-4AC3-B548-A6FBB1CA5556}"/>
              </a:ext>
            </a:extLst>
          </p:cNvPr>
          <p:cNvCxnSpPr>
            <a:cxnSpLocks/>
          </p:cNvCxnSpPr>
          <p:nvPr/>
        </p:nvCxnSpPr>
        <p:spPr>
          <a:xfrm>
            <a:off x="3012141" y="34440914"/>
            <a:ext cx="44901664" cy="18994"/>
          </a:xfrm>
          <a:prstGeom prst="line">
            <a:avLst/>
          </a:prstGeom>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F02BCD2D-BAA7-490A-B4C3-5AD67E3E2E9B}"/>
              </a:ext>
            </a:extLst>
          </p:cNvPr>
          <p:cNvSpPr txBox="1"/>
          <p:nvPr/>
        </p:nvSpPr>
        <p:spPr>
          <a:xfrm>
            <a:off x="49746349" y="37766114"/>
            <a:ext cx="569387" cy="923330"/>
          </a:xfrm>
          <a:prstGeom prst="rect">
            <a:avLst/>
          </a:prstGeom>
          <a:noFill/>
        </p:spPr>
        <p:txBody>
          <a:bodyPr wrap="none" rtlCol="0">
            <a:spAutoFit/>
          </a:bodyPr>
          <a:lstStyle/>
          <a:p>
            <a:fld id="{F751047D-C897-410C-B655-63B5FBA012E8}" type="slidenum">
              <a:rPr lang="en-US" sz="5400" smtClean="0"/>
              <a:t>2</a:t>
            </a:fld>
            <a:endParaRPr lang="en-US" sz="5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duotone>
              <a:schemeClr val="accent1">
                <a:shade val="45000"/>
                <a:satMod val="135000"/>
              </a:schemeClr>
              <a:prstClr val="white"/>
            </a:duotone>
          </a:blip>
          <a:stretch>
            <a:fillRect/>
          </a:stretch>
        </p:blipFill>
        <p:spPr>
          <a:xfrm>
            <a:off x="0" y="33401641"/>
            <a:ext cx="50800000" cy="5852904"/>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6506439"/>
          </a:xfrm>
          <a:prstGeom prst="rect">
            <a:avLst/>
          </a:prstGeom>
        </p:spPr>
      </p:pic>
      <p:sp>
        <p:nvSpPr>
          <p:cNvPr id="10" name="Object 9"/>
          <p:cNvSpPr txBox="1"/>
          <p:nvPr/>
        </p:nvSpPr>
        <p:spPr>
          <a:xfrm>
            <a:off x="4810606" y="4714394"/>
            <a:ext cx="3338199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SUMMARY</a:t>
            </a:r>
            <a:endParaRPr lang="en-US" dirty="0">
              <a:latin typeface="Calibri" panose="020F0502020204030204" pitchFamily="34" charset="0"/>
              <a:cs typeface="Calibri" panose="020F0502020204030204" pitchFamily="34" charset="0"/>
            </a:endParaRPr>
          </a:p>
        </p:txBody>
      </p:sp>
      <p:sp>
        <p:nvSpPr>
          <p:cNvPr id="11" name="Object 10"/>
          <p:cNvSpPr txBox="1"/>
          <p:nvPr/>
        </p:nvSpPr>
        <p:spPr>
          <a:xfrm>
            <a:off x="2549621" y="36031459"/>
            <a:ext cx="46972358" cy="1555194"/>
          </a:xfrm>
          <a:prstGeom prst="rect">
            <a:avLst/>
          </a:prstGeom>
          <a:noFill/>
        </p:spPr>
        <p:txBody>
          <a:bodyPr wrap="square" rtlCol="0" anchor="ctr"/>
          <a:lstStyle/>
          <a:p>
            <a:r>
              <a:rPr lang="en-US" sz="5700" b="1" dirty="0">
                <a:solidFill>
                  <a:srgbClr val="FFFFFF"/>
                </a:solidFill>
                <a:latin typeface="Calibri" panose="020F0502020204030204" pitchFamily="34" charset="0"/>
                <a:ea typeface="Karla" pitchFamily="34" charset="-122"/>
                <a:cs typeface="Calibri" panose="020F0502020204030204" pitchFamily="34" charset="0"/>
              </a:rPr>
              <a:t>DHS</a:t>
            </a:r>
            <a:r>
              <a:rPr lang="en-US" sz="5700" dirty="0">
                <a:solidFill>
                  <a:srgbClr val="FFFFFF"/>
                </a:solidFill>
                <a:latin typeface="Calibri" panose="020F0502020204030204" pitchFamily="34" charset="0"/>
                <a:ea typeface="Karla" pitchFamily="34" charset="-122"/>
                <a:cs typeface="Calibri" panose="020F0502020204030204" pitchFamily="34" charset="0"/>
              </a:rPr>
              <a:t>// Annual Report 2021 // Summary</a:t>
            </a:r>
            <a:endParaRPr lang="en-US" dirty="0">
              <a:latin typeface="Calibri" panose="020F0502020204030204" pitchFamily="34" charset="0"/>
              <a:cs typeface="Calibri" panose="020F0502020204030204" pitchFamily="34" charset="0"/>
            </a:endParaRPr>
          </a:p>
        </p:txBody>
      </p:sp>
      <p:sp>
        <p:nvSpPr>
          <p:cNvPr id="12" name="Object 11"/>
          <p:cNvSpPr txBox="1"/>
          <p:nvPr/>
        </p:nvSpPr>
        <p:spPr>
          <a:xfrm>
            <a:off x="10414361" y="8298296"/>
            <a:ext cx="37523930" cy="3271212"/>
          </a:xfrm>
          <a:prstGeom prst="rect">
            <a:avLst/>
          </a:prstGeom>
          <a:noFill/>
        </p:spPr>
        <p:txBody>
          <a:bodyPr wrap="square" rtlCol="0" anchor="ctr"/>
          <a:lstStyle/>
          <a:p>
            <a:pPr>
              <a:buNone/>
            </a:pP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13" name="Object 12"/>
          <p:cNvSpPr txBox="1"/>
          <p:nvPr/>
        </p:nvSpPr>
        <p:spPr>
          <a:xfrm>
            <a:off x="5424758" y="7841026"/>
            <a:ext cx="41222083" cy="23379807"/>
          </a:xfrm>
          <a:prstGeom prst="rect">
            <a:avLst/>
          </a:prstGeom>
          <a:noFill/>
        </p:spPr>
        <p:txBody>
          <a:bodyPr wrap="square" rtlCol="0" anchor="t"/>
          <a:lstStyle/>
          <a:p>
            <a:pPr marL="1143000" lvl="0" indent="-1143000" fontAlgn="base">
              <a:buFont typeface="Arial" panose="020B0604020202020204" pitchFamily="34" charset="0"/>
              <a:buChar char="•"/>
            </a:pPr>
            <a:endParaRPr lang="en-US" sz="9600" dirty="0">
              <a:latin typeface="Calibri" panose="020F0502020204030204" pitchFamily="34" charset="0"/>
              <a:cs typeface="Calibri" panose="020F0502020204030204" pitchFamily="34" charset="0"/>
            </a:endParaRPr>
          </a:p>
          <a:p>
            <a:pPr lvl="0" fontAlgn="base"/>
            <a:r>
              <a:rPr lang="en-US" sz="15000" b="1" dirty="0">
                <a:solidFill>
                  <a:schemeClr val="accent1">
                    <a:lumMod val="75000"/>
                  </a:schemeClr>
                </a:solidFill>
                <a:latin typeface="Calibri" panose="020F0502020204030204" pitchFamily="34" charset="0"/>
                <a:cs typeface="Calibri" panose="020F0502020204030204" pitchFamily="34" charset="0"/>
              </a:rPr>
              <a:t>Harm Reduction, Recovery and Resilience in Illinois</a:t>
            </a:r>
          </a:p>
          <a:p>
            <a:pPr lvl="0" fontAlgn="base"/>
            <a:endParaRPr lang="en-US" sz="9600" dirty="0">
              <a:latin typeface="Calibri" panose="020F0502020204030204" pitchFamily="34" charset="0"/>
              <a:cs typeface="Calibri" panose="020F0502020204030204" pitchFamily="34" charset="0"/>
            </a:endParaRPr>
          </a:p>
          <a:p>
            <a:pPr lvl="0" fontAlgn="base"/>
            <a:r>
              <a:rPr lang="en-US" sz="9600" dirty="0">
                <a:latin typeface="Calibri" panose="020F0502020204030204" pitchFamily="34" charset="0"/>
                <a:cs typeface="Calibri" panose="020F0502020204030204" pitchFamily="34" charset="0"/>
              </a:rPr>
              <a:t>The Department of Human Services through its Division of Mental Health (DMH) and Substance Use Prevention and Recovery (SUPR) are operationalizing the Cannabis Tax Regulation Act by expanding and enhancing services that help people to be their most </a:t>
            </a:r>
            <a:r>
              <a:rPr lang="en-US" sz="9600" b="1" dirty="0">
                <a:solidFill>
                  <a:schemeClr val="accent1">
                    <a:lumMod val="75000"/>
                  </a:schemeClr>
                </a:solidFill>
                <a:latin typeface="Calibri" panose="020F0502020204030204" pitchFamily="34" charset="0"/>
                <a:cs typeface="Calibri" panose="020F0502020204030204" pitchFamily="34" charset="0"/>
              </a:rPr>
              <a:t>resilient</a:t>
            </a:r>
            <a:r>
              <a:rPr lang="en-US" sz="9600" b="1" dirty="0">
                <a:latin typeface="Calibri" panose="020F0502020204030204" pitchFamily="34" charset="0"/>
                <a:cs typeface="Calibri" panose="020F0502020204030204" pitchFamily="34" charset="0"/>
              </a:rPr>
              <a:t> </a:t>
            </a:r>
            <a:r>
              <a:rPr lang="en-US" sz="9600" dirty="0">
                <a:latin typeface="Calibri" panose="020F0502020204030204" pitchFamily="34" charset="0"/>
                <a:cs typeface="Calibri" panose="020F0502020204030204" pitchFamily="34" charset="0"/>
              </a:rPr>
              <a:t>selves as they seek their journey of </a:t>
            </a:r>
            <a:r>
              <a:rPr lang="en-US" sz="9600" b="1" dirty="0">
                <a:solidFill>
                  <a:schemeClr val="accent1">
                    <a:lumMod val="75000"/>
                  </a:schemeClr>
                </a:solidFill>
                <a:latin typeface="Calibri" panose="020F0502020204030204" pitchFamily="34" charset="0"/>
                <a:cs typeface="Calibri" panose="020F0502020204030204" pitchFamily="34" charset="0"/>
              </a:rPr>
              <a:t>recovery</a:t>
            </a:r>
            <a:r>
              <a:rPr lang="en-US" sz="9600" dirty="0">
                <a:latin typeface="Calibri" panose="020F0502020204030204" pitchFamily="34" charset="0"/>
                <a:cs typeface="Calibri" panose="020F0502020204030204" pitchFamily="34" charset="0"/>
              </a:rPr>
              <a:t> and support them in </a:t>
            </a:r>
            <a:r>
              <a:rPr lang="en-US" sz="9600" b="1" dirty="0">
                <a:solidFill>
                  <a:schemeClr val="accent1">
                    <a:lumMod val="75000"/>
                  </a:schemeClr>
                </a:solidFill>
                <a:latin typeface="Calibri" panose="020F0502020204030204" pitchFamily="34" charset="0"/>
                <a:cs typeface="Calibri" panose="020F0502020204030204" pitchFamily="34" charset="0"/>
              </a:rPr>
              <a:t>reducing the harm</a:t>
            </a:r>
            <a:r>
              <a:rPr lang="en-US" sz="9600" dirty="0">
                <a:solidFill>
                  <a:schemeClr val="accent1">
                    <a:lumMod val="75000"/>
                  </a:schemeClr>
                </a:solidFill>
                <a:latin typeface="Calibri" panose="020F0502020204030204" pitchFamily="34" charset="0"/>
                <a:cs typeface="Calibri" panose="020F0502020204030204" pitchFamily="34" charset="0"/>
              </a:rPr>
              <a:t> </a:t>
            </a:r>
            <a:r>
              <a:rPr lang="en-US" sz="9600" dirty="0">
                <a:latin typeface="Calibri" panose="020F0502020204030204" pitchFamily="34" charset="0"/>
                <a:cs typeface="Calibri" panose="020F0502020204030204" pitchFamily="34" charset="0"/>
              </a:rPr>
              <a:t>their disease causes them.  These funds help DHS to expand services to continue to reach our aspiration of helping Illinoisans achieve their best selves. </a:t>
            </a:r>
          </a:p>
        </p:txBody>
      </p:sp>
      <p:sp>
        <p:nvSpPr>
          <p:cNvPr id="17" name="TextBox 16">
            <a:extLst>
              <a:ext uri="{FF2B5EF4-FFF2-40B4-BE49-F238E27FC236}">
                <a16:creationId xmlns:a16="http://schemas.microsoft.com/office/drawing/2014/main" id="{E23DB8DA-1E96-4C23-9554-21DB79D2EC06}"/>
              </a:ext>
            </a:extLst>
          </p:cNvPr>
          <p:cNvSpPr txBox="1"/>
          <p:nvPr/>
        </p:nvSpPr>
        <p:spPr>
          <a:xfrm>
            <a:off x="49746349" y="37766114"/>
            <a:ext cx="569387" cy="923330"/>
          </a:xfrm>
          <a:prstGeom prst="rect">
            <a:avLst/>
          </a:prstGeom>
          <a:noFill/>
        </p:spPr>
        <p:txBody>
          <a:bodyPr wrap="none" rtlCol="0">
            <a:spAutoFit/>
          </a:bodyPr>
          <a:lstStyle/>
          <a:p>
            <a:fld id="{153EFBDA-7DF1-4AE1-9D9A-497C3EC8F68E}" type="slidenum">
              <a:rPr lang="en-US" sz="5400" smtClean="0"/>
              <a:t>3</a:t>
            </a:fld>
            <a:endParaRPr lang="en-US" sz="5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duotone>
              <a:schemeClr val="accent1">
                <a:shade val="45000"/>
                <a:satMod val="135000"/>
              </a:schemeClr>
              <a:prstClr val="white"/>
            </a:duotone>
          </a:blip>
          <a:stretch>
            <a:fillRect/>
          </a:stretch>
        </p:blipFill>
        <p:spPr>
          <a:xfrm>
            <a:off x="0" y="33401641"/>
            <a:ext cx="50800000" cy="5852904"/>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6506439"/>
          </a:xfrm>
          <a:prstGeom prst="rect">
            <a:avLst/>
          </a:prstGeom>
        </p:spPr>
      </p:pic>
      <p:sp>
        <p:nvSpPr>
          <p:cNvPr id="10" name="Object 9"/>
          <p:cNvSpPr txBox="1"/>
          <p:nvPr/>
        </p:nvSpPr>
        <p:spPr>
          <a:xfrm>
            <a:off x="4810606" y="4714394"/>
            <a:ext cx="3338199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SUMMARY</a:t>
            </a:r>
            <a:endParaRPr lang="en-US" dirty="0">
              <a:latin typeface="Calibri" panose="020F0502020204030204" pitchFamily="34" charset="0"/>
              <a:cs typeface="Calibri" panose="020F0502020204030204" pitchFamily="34" charset="0"/>
            </a:endParaRPr>
          </a:p>
        </p:txBody>
      </p:sp>
      <p:sp>
        <p:nvSpPr>
          <p:cNvPr id="11" name="Object 10"/>
          <p:cNvSpPr txBox="1"/>
          <p:nvPr/>
        </p:nvSpPr>
        <p:spPr>
          <a:xfrm>
            <a:off x="2549621" y="36031459"/>
            <a:ext cx="46972358" cy="1555194"/>
          </a:xfrm>
          <a:prstGeom prst="rect">
            <a:avLst/>
          </a:prstGeom>
          <a:noFill/>
        </p:spPr>
        <p:txBody>
          <a:bodyPr wrap="square" rtlCol="0" anchor="ctr"/>
          <a:lstStyle/>
          <a:p>
            <a:r>
              <a:rPr lang="en-US" sz="5700" b="1" dirty="0">
                <a:solidFill>
                  <a:srgbClr val="FFFFFF"/>
                </a:solidFill>
                <a:latin typeface="Calibri" panose="020F0502020204030204" pitchFamily="34" charset="0"/>
                <a:ea typeface="Karla" pitchFamily="34" charset="-122"/>
                <a:cs typeface="Calibri" panose="020F0502020204030204" pitchFamily="34" charset="0"/>
              </a:rPr>
              <a:t>DHS</a:t>
            </a:r>
            <a:r>
              <a:rPr lang="en-US" sz="5700" dirty="0">
                <a:solidFill>
                  <a:srgbClr val="FFFFFF"/>
                </a:solidFill>
                <a:latin typeface="Calibri" panose="020F0502020204030204" pitchFamily="34" charset="0"/>
                <a:ea typeface="Karla" pitchFamily="34" charset="-122"/>
                <a:cs typeface="Calibri" panose="020F0502020204030204" pitchFamily="34" charset="0"/>
              </a:rPr>
              <a:t>// Annual Report 2021 // Summary</a:t>
            </a:r>
            <a:endParaRPr lang="en-US" dirty="0">
              <a:latin typeface="Calibri" panose="020F0502020204030204" pitchFamily="34" charset="0"/>
              <a:cs typeface="Calibri" panose="020F0502020204030204" pitchFamily="34" charset="0"/>
            </a:endParaRPr>
          </a:p>
        </p:txBody>
      </p:sp>
      <p:sp>
        <p:nvSpPr>
          <p:cNvPr id="12" name="Object 11"/>
          <p:cNvSpPr txBox="1"/>
          <p:nvPr/>
        </p:nvSpPr>
        <p:spPr>
          <a:xfrm>
            <a:off x="10414361" y="8298296"/>
            <a:ext cx="37523930" cy="3271212"/>
          </a:xfrm>
          <a:prstGeom prst="rect">
            <a:avLst/>
          </a:prstGeom>
          <a:noFill/>
        </p:spPr>
        <p:txBody>
          <a:bodyPr wrap="square" rtlCol="0" anchor="ctr"/>
          <a:lstStyle/>
          <a:p>
            <a:pPr>
              <a:buNone/>
            </a:pP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13" name="Object 12"/>
          <p:cNvSpPr txBox="1"/>
          <p:nvPr/>
        </p:nvSpPr>
        <p:spPr>
          <a:xfrm>
            <a:off x="5424758" y="7841026"/>
            <a:ext cx="41222083" cy="23379807"/>
          </a:xfrm>
          <a:prstGeom prst="rect">
            <a:avLst/>
          </a:prstGeom>
          <a:noFill/>
        </p:spPr>
        <p:txBody>
          <a:bodyPr wrap="square" rtlCol="0" anchor="t"/>
          <a:lstStyle/>
          <a:p>
            <a:pPr lvl="0" fontAlgn="base"/>
            <a:r>
              <a:rPr lang="en-US" sz="9600" b="1" dirty="0">
                <a:solidFill>
                  <a:schemeClr val="accent1">
                    <a:lumMod val="75000"/>
                  </a:schemeClr>
                </a:solidFill>
                <a:latin typeface="Arial" panose="020B0604020202020204" pitchFamily="34" charset="0"/>
                <a:ea typeface="Karla" pitchFamily="34" charset="-122"/>
                <a:cs typeface="Arial" panose="020B0604020202020204" pitchFamily="34" charset="0"/>
              </a:rPr>
              <a:t>Cannabis Regulation and Tax Act specifies that:</a:t>
            </a:r>
          </a:p>
          <a:p>
            <a:pPr lvl="0" fontAlgn="base"/>
            <a:r>
              <a:rPr lang="en-US" sz="9600" b="1" dirty="0">
                <a:solidFill>
                  <a:schemeClr val="accent1">
                    <a:lumMod val="75000"/>
                  </a:schemeClr>
                </a:solidFill>
                <a:latin typeface="Arial" panose="020B0604020202020204" pitchFamily="34" charset="0"/>
                <a:ea typeface="Karla" pitchFamily="34" charset="-122"/>
                <a:cs typeface="Arial" panose="020B0604020202020204" pitchFamily="34" charset="0"/>
              </a:rPr>
              <a:t> </a:t>
            </a:r>
          </a:p>
          <a:p>
            <a:pPr marL="1143000" lvl="0" indent="-1143000" fontAlgn="base">
              <a:buFont typeface="Arial" panose="020B0604020202020204" pitchFamily="34" charset="0"/>
              <a:buChar char="•"/>
            </a:pPr>
            <a:r>
              <a:rPr lang="en-US" sz="9600" dirty="0"/>
              <a:t>20% of the funds shall be used to address mental health and substance use disorders including </a:t>
            </a:r>
            <a:r>
              <a:rPr lang="en-US" sz="9600" b="1" dirty="0">
                <a:solidFill>
                  <a:schemeClr val="accent1">
                    <a:lumMod val="75000"/>
                  </a:schemeClr>
                </a:solidFill>
              </a:rPr>
              <a:t>treatment, education and prevention</a:t>
            </a:r>
            <a:r>
              <a:rPr lang="en-US" sz="9600" b="1" dirty="0"/>
              <a:t>.</a:t>
            </a:r>
          </a:p>
          <a:p>
            <a:pPr marL="1143000" lvl="0" indent="-1143000" fontAlgn="base">
              <a:buFont typeface="Arial" panose="020B0604020202020204" pitchFamily="34" charset="0"/>
              <a:buChar char="•"/>
            </a:pPr>
            <a:r>
              <a:rPr lang="en-US" sz="9600" b="1" dirty="0"/>
              <a:t> </a:t>
            </a:r>
          </a:p>
          <a:p>
            <a:pPr marL="1143000" lvl="0" indent="-1143000" fontAlgn="base">
              <a:buFont typeface="Arial" panose="020B0604020202020204" pitchFamily="34" charset="0"/>
              <a:buChar char="•"/>
            </a:pPr>
            <a:r>
              <a:rPr lang="en-US" sz="9600" dirty="0"/>
              <a:t>2% of the funds shall be used for a </a:t>
            </a:r>
            <a:r>
              <a:rPr lang="en-US" sz="9600" b="1" dirty="0">
                <a:solidFill>
                  <a:schemeClr val="accent1">
                    <a:lumMod val="75000"/>
                  </a:schemeClr>
                </a:solidFill>
              </a:rPr>
              <a:t>public education campaign</a:t>
            </a:r>
            <a:r>
              <a:rPr lang="en-US" sz="9600" dirty="0">
                <a:solidFill>
                  <a:schemeClr val="accent1">
                    <a:lumMod val="75000"/>
                  </a:schemeClr>
                </a:solidFill>
              </a:rPr>
              <a:t> </a:t>
            </a:r>
            <a:r>
              <a:rPr lang="en-US" sz="9600" dirty="0"/>
              <a:t>and </a:t>
            </a:r>
            <a:r>
              <a:rPr lang="en-US" sz="9600" b="1" dirty="0">
                <a:solidFill>
                  <a:schemeClr val="accent1">
                    <a:lumMod val="75000"/>
                  </a:schemeClr>
                </a:solidFill>
              </a:rPr>
              <a:t>data collection and analysis</a:t>
            </a:r>
            <a:r>
              <a:rPr lang="en-US" sz="9600" b="1" dirty="0"/>
              <a:t> </a:t>
            </a:r>
            <a:r>
              <a:rPr lang="en-US" sz="9600" dirty="0"/>
              <a:t>to address the impact of legalizing recreational marijuana</a:t>
            </a:r>
          </a:p>
          <a:p>
            <a:pPr marL="1143000" lvl="0" indent="-1143000" fontAlgn="base">
              <a:buFont typeface="Arial" panose="020B0604020202020204" pitchFamily="34" charset="0"/>
              <a:buChar char="•"/>
            </a:pPr>
            <a:endParaRPr lang="en-US" sz="9600" dirty="0">
              <a:latin typeface="Calibri" panose="020F0502020204030204" pitchFamily="34" charset="0"/>
              <a:cs typeface="Calibri" panose="020F0502020204030204" pitchFamily="34" charset="0"/>
            </a:endParaRPr>
          </a:p>
          <a:p>
            <a:pPr lvl="0" fontAlgn="base"/>
            <a:r>
              <a:rPr lang="en-US" sz="9600" dirty="0">
                <a:latin typeface="Calibri" panose="020F0502020204030204" pitchFamily="34" charset="0"/>
                <a:cs typeface="Calibri" panose="020F0502020204030204" pitchFamily="34" charset="0"/>
              </a:rPr>
              <a:t>Through </a:t>
            </a:r>
            <a:r>
              <a:rPr lang="en-US" sz="9600" b="1" dirty="0">
                <a:solidFill>
                  <a:schemeClr val="accent1">
                    <a:lumMod val="75000"/>
                  </a:schemeClr>
                </a:solidFill>
                <a:latin typeface="Calibri" panose="020F0502020204030204" pitchFamily="34" charset="0"/>
                <a:cs typeface="Calibri" panose="020F0502020204030204" pitchFamily="34" charset="0"/>
              </a:rPr>
              <a:t>Harm Reduction, Recovery and Resilience in Illinois</a:t>
            </a:r>
            <a:r>
              <a:rPr lang="en-US" sz="9600" dirty="0">
                <a:latin typeface="Calibri" panose="020F0502020204030204" pitchFamily="34" charset="0"/>
                <a:cs typeface="Calibri" panose="020F0502020204030204" pitchFamily="34" charset="0"/>
              </a:rPr>
              <a:t>,</a:t>
            </a:r>
            <a:r>
              <a:rPr lang="en-US" sz="9600" b="1" dirty="0">
                <a:latin typeface="Calibri" panose="020F0502020204030204" pitchFamily="34" charset="0"/>
                <a:cs typeface="Calibri" panose="020F0502020204030204" pitchFamily="34" charset="0"/>
              </a:rPr>
              <a:t> </a:t>
            </a:r>
            <a:r>
              <a:rPr lang="en-US" sz="9600" dirty="0">
                <a:latin typeface="Calibri" panose="020F0502020204030204" pitchFamily="34" charset="0"/>
                <a:cs typeface="Calibri" panose="020F0502020204030204" pitchFamily="34" charset="0"/>
              </a:rPr>
              <a:t>DHS is: </a:t>
            </a:r>
          </a:p>
          <a:p>
            <a:pPr marL="2971800" lvl="4" indent="-1143000" fontAlgn="base">
              <a:buFont typeface="Arial" panose="020B0604020202020204" pitchFamily="34" charset="0"/>
              <a:buChar char="•"/>
            </a:pPr>
            <a:r>
              <a:rPr lang="en-US" sz="9600" b="1" dirty="0">
                <a:solidFill>
                  <a:schemeClr val="accent1">
                    <a:lumMod val="75000"/>
                  </a:schemeClr>
                </a:solidFill>
              </a:rPr>
              <a:t>Supporting</a:t>
            </a:r>
            <a:r>
              <a:rPr lang="en-US" sz="9600" dirty="0"/>
              <a:t> people and programs</a:t>
            </a:r>
          </a:p>
          <a:p>
            <a:pPr marL="2971800" lvl="4" indent="-1143000" fontAlgn="base">
              <a:buFont typeface="Arial" panose="020B0604020202020204" pitchFamily="34" charset="0"/>
              <a:buChar char="•"/>
            </a:pPr>
            <a:r>
              <a:rPr lang="en-US" sz="9600" b="1" dirty="0">
                <a:solidFill>
                  <a:schemeClr val="accent1">
                    <a:lumMod val="75000"/>
                  </a:schemeClr>
                </a:solidFill>
              </a:rPr>
              <a:t>Investing</a:t>
            </a:r>
            <a:r>
              <a:rPr lang="en-US" sz="9600" dirty="0"/>
              <a:t> in existing and seed new projects</a:t>
            </a:r>
          </a:p>
          <a:p>
            <a:pPr marL="2971800" lvl="4" indent="-1143000" fontAlgn="base">
              <a:buFont typeface="Arial" panose="020B0604020202020204" pitchFamily="34" charset="0"/>
              <a:buChar char="•"/>
            </a:pPr>
            <a:r>
              <a:rPr lang="en-US" sz="9600" b="1" dirty="0">
                <a:solidFill>
                  <a:schemeClr val="accent1">
                    <a:lumMod val="75000"/>
                  </a:schemeClr>
                </a:solidFill>
              </a:rPr>
              <a:t>Disrupting</a:t>
            </a:r>
            <a:r>
              <a:rPr lang="en-US" sz="9600" dirty="0"/>
              <a:t> the status quo </a:t>
            </a:r>
          </a:p>
          <a:p>
            <a:pPr marL="2971800" lvl="4" indent="-1143000" fontAlgn="base">
              <a:buFont typeface="Arial" panose="020B0604020202020204" pitchFamily="34" charset="0"/>
              <a:buChar char="•"/>
            </a:pPr>
            <a:r>
              <a:rPr lang="en-US" sz="9600" b="1" dirty="0">
                <a:solidFill>
                  <a:schemeClr val="accent1">
                    <a:lumMod val="75000"/>
                  </a:schemeClr>
                </a:solidFill>
              </a:rPr>
              <a:t>Impacting</a:t>
            </a:r>
            <a:r>
              <a:rPr lang="en-US" sz="9600" dirty="0"/>
              <a:t> the short and long term </a:t>
            </a:r>
          </a:p>
          <a:p>
            <a:pPr marL="2971800" lvl="4" indent="-1143000" fontAlgn="base">
              <a:buFont typeface="Arial" panose="020B0604020202020204" pitchFamily="34" charset="0"/>
              <a:buChar char="•"/>
            </a:pPr>
            <a:r>
              <a:rPr lang="en-US" sz="9600" b="1" dirty="0">
                <a:solidFill>
                  <a:schemeClr val="accent1">
                    <a:lumMod val="75000"/>
                  </a:schemeClr>
                </a:solidFill>
              </a:rPr>
              <a:t>Leveraging</a:t>
            </a:r>
            <a:r>
              <a:rPr lang="en-US" sz="9600" dirty="0"/>
              <a:t> the expertise of SUPR and DMH</a:t>
            </a:r>
          </a:p>
          <a:p>
            <a:pPr lvl="0" fontAlgn="base"/>
            <a:endParaRPr lang="en-US" sz="96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23DB8DA-1E96-4C23-9554-21DB79D2EC06}"/>
              </a:ext>
            </a:extLst>
          </p:cNvPr>
          <p:cNvSpPr txBox="1"/>
          <p:nvPr/>
        </p:nvSpPr>
        <p:spPr>
          <a:xfrm>
            <a:off x="49746349" y="37766114"/>
            <a:ext cx="569387" cy="923330"/>
          </a:xfrm>
          <a:prstGeom prst="rect">
            <a:avLst/>
          </a:prstGeom>
          <a:noFill/>
        </p:spPr>
        <p:txBody>
          <a:bodyPr wrap="none" rtlCol="0">
            <a:spAutoFit/>
          </a:bodyPr>
          <a:lstStyle/>
          <a:p>
            <a:fld id="{153EFBDA-7DF1-4AE1-9D9A-497C3EC8F68E}" type="slidenum">
              <a:rPr lang="en-US" sz="5400" smtClean="0"/>
              <a:t>4</a:t>
            </a:fld>
            <a:endParaRPr lang="en-US" sz="5400" dirty="0"/>
          </a:p>
        </p:txBody>
      </p:sp>
    </p:spTree>
    <p:extLst>
      <p:ext uri="{BB962C8B-B14F-4D97-AF65-F5344CB8AC3E}">
        <p14:creationId xmlns:p14="http://schemas.microsoft.com/office/powerpoint/2010/main" val="368905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duotone>
              <a:schemeClr val="accent1">
                <a:shade val="45000"/>
                <a:satMod val="135000"/>
              </a:schemeClr>
              <a:prstClr val="white"/>
            </a:duotone>
          </a:blip>
          <a:stretch>
            <a:fillRect/>
          </a:stretch>
        </p:blipFill>
        <p:spPr>
          <a:xfrm>
            <a:off x="0" y="33401641"/>
            <a:ext cx="50800000" cy="5852904"/>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6506439"/>
          </a:xfrm>
          <a:prstGeom prst="rect">
            <a:avLst/>
          </a:prstGeom>
        </p:spPr>
      </p:pic>
      <p:sp>
        <p:nvSpPr>
          <p:cNvPr id="10" name="Object 9"/>
          <p:cNvSpPr txBox="1"/>
          <p:nvPr/>
        </p:nvSpPr>
        <p:spPr>
          <a:xfrm>
            <a:off x="5424758" y="4911297"/>
            <a:ext cx="3338199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GUIDING PRINCIPLES</a:t>
            </a:r>
            <a:endParaRPr lang="en-US" dirty="0">
              <a:latin typeface="Calibri" panose="020F0502020204030204" pitchFamily="34" charset="0"/>
              <a:cs typeface="Calibri" panose="020F0502020204030204" pitchFamily="34" charset="0"/>
            </a:endParaRPr>
          </a:p>
        </p:txBody>
      </p:sp>
      <p:sp>
        <p:nvSpPr>
          <p:cNvPr id="11" name="Object 10"/>
          <p:cNvSpPr txBox="1"/>
          <p:nvPr/>
        </p:nvSpPr>
        <p:spPr>
          <a:xfrm>
            <a:off x="2549621" y="36031459"/>
            <a:ext cx="46972358" cy="1555194"/>
          </a:xfrm>
          <a:prstGeom prst="rect">
            <a:avLst/>
          </a:prstGeom>
          <a:noFill/>
        </p:spPr>
        <p:txBody>
          <a:bodyPr wrap="square" rtlCol="0" anchor="ctr"/>
          <a:lstStyle/>
          <a:p>
            <a:r>
              <a:rPr lang="en-US" sz="5700" b="1" dirty="0">
                <a:solidFill>
                  <a:srgbClr val="FFFFFF"/>
                </a:solidFill>
                <a:latin typeface="Calibri" panose="020F0502020204030204" pitchFamily="34" charset="0"/>
                <a:ea typeface="Karla" pitchFamily="34" charset="-122"/>
                <a:cs typeface="Calibri" panose="020F0502020204030204" pitchFamily="34" charset="0"/>
              </a:rPr>
              <a:t>DHS</a:t>
            </a:r>
            <a:r>
              <a:rPr lang="en-US" sz="5700" dirty="0">
                <a:solidFill>
                  <a:srgbClr val="FFFFFF"/>
                </a:solidFill>
                <a:latin typeface="Calibri" panose="020F0502020204030204" pitchFamily="34" charset="0"/>
                <a:ea typeface="Karla" pitchFamily="34" charset="-122"/>
                <a:cs typeface="Calibri" panose="020F0502020204030204" pitchFamily="34" charset="0"/>
              </a:rPr>
              <a:t>// Annual Report 2021 // Summary</a:t>
            </a:r>
            <a:endParaRPr lang="en-US" dirty="0">
              <a:latin typeface="Calibri" panose="020F0502020204030204" pitchFamily="34" charset="0"/>
              <a:cs typeface="Calibri" panose="020F0502020204030204" pitchFamily="34" charset="0"/>
            </a:endParaRPr>
          </a:p>
        </p:txBody>
      </p:sp>
      <p:sp>
        <p:nvSpPr>
          <p:cNvPr id="12" name="Object 11"/>
          <p:cNvSpPr txBox="1"/>
          <p:nvPr/>
        </p:nvSpPr>
        <p:spPr>
          <a:xfrm>
            <a:off x="10414361" y="8298296"/>
            <a:ext cx="37523930" cy="3271212"/>
          </a:xfrm>
          <a:prstGeom prst="rect">
            <a:avLst/>
          </a:prstGeom>
          <a:noFill/>
        </p:spPr>
        <p:txBody>
          <a:bodyPr wrap="square" rtlCol="0" anchor="ctr"/>
          <a:lstStyle/>
          <a:p>
            <a:pPr>
              <a:buNone/>
            </a:pP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13" name="Object 12"/>
          <p:cNvSpPr txBox="1"/>
          <p:nvPr/>
        </p:nvSpPr>
        <p:spPr>
          <a:xfrm>
            <a:off x="5424758" y="7841026"/>
            <a:ext cx="41222083" cy="23379807"/>
          </a:xfrm>
          <a:prstGeom prst="rect">
            <a:avLst/>
          </a:prstGeom>
          <a:noFill/>
        </p:spPr>
        <p:txBody>
          <a:bodyPr wrap="square" rtlCol="0" anchor="t"/>
          <a:lstStyle/>
          <a:p>
            <a:pPr lvl="0" fontAlgn="base"/>
            <a:r>
              <a:rPr lang="en-US" sz="10000" b="1" dirty="0">
                <a:solidFill>
                  <a:schemeClr val="accent1">
                    <a:lumMod val="75000"/>
                  </a:schemeClr>
                </a:solidFill>
              </a:rPr>
              <a:t>DHS adopted the following guiding principles in order to be good stewards of the Cannabis Tax Fund. </a:t>
            </a:r>
          </a:p>
          <a:p>
            <a:pPr marL="1143000" lvl="0" indent="-1143000" fontAlgn="base">
              <a:buFont typeface="Arial" panose="020B0604020202020204" pitchFamily="34" charset="0"/>
              <a:buChar char="•"/>
            </a:pPr>
            <a:endParaRPr lang="en-US" sz="10000" b="1" dirty="0">
              <a:solidFill>
                <a:schemeClr val="accent1">
                  <a:lumMod val="75000"/>
                </a:schemeClr>
              </a:solidFill>
            </a:endParaRPr>
          </a:p>
          <a:p>
            <a:pPr marL="1143000" lvl="0" indent="-1143000" fontAlgn="base">
              <a:buFont typeface="Arial" panose="020B0604020202020204" pitchFamily="34" charset="0"/>
              <a:buChar char="•"/>
            </a:pPr>
            <a:r>
              <a:rPr lang="en-US" sz="10000" b="1" dirty="0">
                <a:solidFill>
                  <a:schemeClr val="accent1">
                    <a:lumMod val="75000"/>
                  </a:schemeClr>
                </a:solidFill>
              </a:rPr>
              <a:t>Address</a:t>
            </a:r>
            <a:r>
              <a:rPr lang="en-US" sz="10000" dirty="0"/>
              <a:t> racial and social equity</a:t>
            </a:r>
          </a:p>
          <a:p>
            <a:pPr lvl="0" fontAlgn="base"/>
            <a:endParaRPr lang="en-US" sz="10000" dirty="0"/>
          </a:p>
          <a:p>
            <a:pPr marL="1143000" lvl="0" indent="-1143000" fontAlgn="base">
              <a:buFont typeface="Arial" panose="020B0604020202020204" pitchFamily="34" charset="0"/>
              <a:buChar char="•"/>
            </a:pPr>
            <a:r>
              <a:rPr lang="en-US" sz="10000" b="1" dirty="0">
                <a:solidFill>
                  <a:schemeClr val="accent1">
                    <a:lumMod val="75000"/>
                  </a:schemeClr>
                </a:solidFill>
              </a:rPr>
              <a:t>Prioritize</a:t>
            </a:r>
            <a:r>
              <a:rPr lang="en-US" sz="10000" dirty="0"/>
              <a:t> those communities and individuals disproportionately impacted by the war on drugs</a:t>
            </a:r>
          </a:p>
          <a:p>
            <a:pPr lvl="0" fontAlgn="base"/>
            <a:endParaRPr lang="en-US" sz="10000" dirty="0"/>
          </a:p>
          <a:p>
            <a:pPr marL="1143000" lvl="0" indent="-1143000" fontAlgn="base">
              <a:buFont typeface="Arial" panose="020B0604020202020204" pitchFamily="34" charset="0"/>
              <a:buChar char="•"/>
            </a:pPr>
            <a:r>
              <a:rPr lang="en-US" sz="10000" b="1" dirty="0">
                <a:solidFill>
                  <a:schemeClr val="accent1">
                    <a:lumMod val="75000"/>
                  </a:schemeClr>
                </a:solidFill>
              </a:rPr>
              <a:t>Catalyze</a:t>
            </a:r>
            <a:r>
              <a:rPr lang="en-US" sz="10000" dirty="0"/>
              <a:t> innovation and fuel transformation</a:t>
            </a:r>
          </a:p>
          <a:p>
            <a:pPr lvl="0" fontAlgn="base"/>
            <a:endParaRPr lang="en-US" sz="10000" dirty="0"/>
          </a:p>
          <a:p>
            <a:pPr marL="1143000" lvl="0" indent="-1143000" fontAlgn="base">
              <a:buFont typeface="Arial" panose="020B0604020202020204" pitchFamily="34" charset="0"/>
              <a:buChar char="•"/>
            </a:pPr>
            <a:r>
              <a:rPr lang="en-US" sz="10000" b="1" dirty="0">
                <a:solidFill>
                  <a:schemeClr val="accent1">
                    <a:lumMod val="75000"/>
                  </a:schemeClr>
                </a:solidFill>
              </a:rPr>
              <a:t>Align</a:t>
            </a:r>
            <a:r>
              <a:rPr lang="en-US" sz="10000" dirty="0"/>
              <a:t> with the intent of the law</a:t>
            </a:r>
          </a:p>
          <a:p>
            <a:pPr lvl="0" fontAlgn="base"/>
            <a:endParaRPr lang="en-US" sz="10000" dirty="0"/>
          </a:p>
          <a:p>
            <a:pPr marL="1143000" indent="-1143000" fontAlgn="base">
              <a:buFont typeface="Arial" panose="020B0604020202020204" pitchFamily="34" charset="0"/>
              <a:buChar char="•"/>
            </a:pPr>
            <a:r>
              <a:rPr lang="en-US" sz="10000" b="1" dirty="0">
                <a:solidFill>
                  <a:schemeClr val="accent1">
                    <a:lumMod val="75000"/>
                  </a:schemeClr>
                </a:solidFill>
              </a:rPr>
              <a:t>Advance</a:t>
            </a:r>
            <a:r>
              <a:rPr lang="en-US" sz="10000" b="1" dirty="0"/>
              <a:t> </a:t>
            </a:r>
            <a:r>
              <a:rPr lang="en-US" sz="10000" dirty="0"/>
              <a:t>the right to quality behavioral health care for all citizens. </a:t>
            </a:r>
          </a:p>
        </p:txBody>
      </p:sp>
      <p:sp>
        <p:nvSpPr>
          <p:cNvPr id="17" name="TextBox 16">
            <a:extLst>
              <a:ext uri="{FF2B5EF4-FFF2-40B4-BE49-F238E27FC236}">
                <a16:creationId xmlns:a16="http://schemas.microsoft.com/office/drawing/2014/main" id="{E23DB8DA-1E96-4C23-9554-21DB79D2EC06}"/>
              </a:ext>
            </a:extLst>
          </p:cNvPr>
          <p:cNvSpPr txBox="1"/>
          <p:nvPr/>
        </p:nvSpPr>
        <p:spPr>
          <a:xfrm>
            <a:off x="49746349" y="37766114"/>
            <a:ext cx="569387" cy="923330"/>
          </a:xfrm>
          <a:prstGeom prst="rect">
            <a:avLst/>
          </a:prstGeom>
          <a:noFill/>
        </p:spPr>
        <p:txBody>
          <a:bodyPr wrap="none" rtlCol="0">
            <a:spAutoFit/>
          </a:bodyPr>
          <a:lstStyle/>
          <a:p>
            <a:fld id="{153EFBDA-7DF1-4AE1-9D9A-497C3EC8F68E}" type="slidenum">
              <a:rPr lang="en-US" sz="5400" smtClean="0"/>
              <a:t>5</a:t>
            </a:fld>
            <a:endParaRPr lang="en-US" sz="5400" dirty="0"/>
          </a:p>
        </p:txBody>
      </p:sp>
    </p:spTree>
    <p:extLst>
      <p:ext uri="{BB962C8B-B14F-4D97-AF65-F5344CB8AC3E}">
        <p14:creationId xmlns:p14="http://schemas.microsoft.com/office/powerpoint/2010/main" val="413303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duotone>
              <a:schemeClr val="accent1">
                <a:shade val="45000"/>
                <a:satMod val="135000"/>
              </a:schemeClr>
              <a:prstClr val="white"/>
            </a:duotone>
          </a:blip>
          <a:stretch>
            <a:fillRect/>
          </a:stretch>
        </p:blipFill>
        <p:spPr>
          <a:xfrm>
            <a:off x="0" y="33401641"/>
            <a:ext cx="50800000" cy="5852904"/>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6506439"/>
          </a:xfrm>
          <a:prstGeom prst="rect">
            <a:avLst/>
          </a:prstGeom>
        </p:spPr>
      </p:pic>
      <p:sp>
        <p:nvSpPr>
          <p:cNvPr id="10" name="Object 9"/>
          <p:cNvSpPr txBox="1"/>
          <p:nvPr/>
        </p:nvSpPr>
        <p:spPr>
          <a:xfrm>
            <a:off x="6398106" y="4714394"/>
            <a:ext cx="34903458" cy="1811723"/>
          </a:xfrm>
          <a:prstGeom prst="rect">
            <a:avLst/>
          </a:prstGeom>
          <a:noFill/>
        </p:spPr>
        <p:txBody>
          <a:bodyPr wrap="square" rtlCol="0" anchor="ctr"/>
          <a:lstStyle/>
          <a:p>
            <a:pPr>
              <a:buNone/>
            </a:pPr>
            <a:r>
              <a:rPr lang="en-US" sz="15200" b="1" dirty="0">
                <a:solidFill>
                  <a:schemeClr val="accent1">
                    <a:lumMod val="75000"/>
                  </a:schemeClr>
                </a:solidFill>
                <a:latin typeface="Calibri" panose="020F0502020204030204" pitchFamily="34" charset="0"/>
                <a:ea typeface="Karla" pitchFamily="34" charset="-122"/>
                <a:cs typeface="Calibri" panose="020F0502020204030204" pitchFamily="34" charset="0"/>
              </a:rPr>
              <a:t>Program Areas </a:t>
            </a: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11" name="Object 10"/>
          <p:cNvSpPr txBox="1"/>
          <p:nvPr/>
        </p:nvSpPr>
        <p:spPr>
          <a:xfrm>
            <a:off x="2549621" y="36031459"/>
            <a:ext cx="46972358" cy="1555194"/>
          </a:xfrm>
          <a:prstGeom prst="rect">
            <a:avLst/>
          </a:prstGeom>
          <a:noFill/>
        </p:spPr>
        <p:txBody>
          <a:bodyPr wrap="square" rtlCol="0" anchor="ctr"/>
          <a:lstStyle/>
          <a:p>
            <a:r>
              <a:rPr lang="en-US" sz="5700" b="1">
                <a:solidFill>
                  <a:srgbClr val="FFFFFF"/>
                </a:solidFill>
                <a:latin typeface="Calibri" panose="020F0502020204030204" pitchFamily="34" charset="0"/>
                <a:ea typeface="Karla" pitchFamily="34" charset="-122"/>
                <a:cs typeface="Calibri" panose="020F0502020204030204" pitchFamily="34" charset="0"/>
              </a:rPr>
              <a:t>DHS</a:t>
            </a:r>
            <a:r>
              <a:rPr lang="en-US" sz="5700">
                <a:solidFill>
                  <a:srgbClr val="FFFFFF"/>
                </a:solidFill>
                <a:latin typeface="Calibri" panose="020F0502020204030204" pitchFamily="34" charset="0"/>
                <a:ea typeface="Karla" pitchFamily="34" charset="-122"/>
                <a:cs typeface="Calibri" panose="020F0502020204030204" pitchFamily="34" charset="0"/>
              </a:rPr>
              <a:t>// Annual Report 2021 // Summary</a:t>
            </a:r>
            <a:endParaRPr lang="en-US" dirty="0">
              <a:latin typeface="Calibri" panose="020F0502020204030204" pitchFamily="34" charset="0"/>
              <a:cs typeface="Calibri" panose="020F0502020204030204" pitchFamily="34" charset="0"/>
            </a:endParaRPr>
          </a:p>
        </p:txBody>
      </p:sp>
      <p:sp>
        <p:nvSpPr>
          <p:cNvPr id="12" name="Object 11"/>
          <p:cNvSpPr txBox="1"/>
          <p:nvPr/>
        </p:nvSpPr>
        <p:spPr>
          <a:xfrm>
            <a:off x="10414361" y="8298296"/>
            <a:ext cx="37523930" cy="3271212"/>
          </a:xfrm>
          <a:prstGeom prst="rect">
            <a:avLst/>
          </a:prstGeom>
          <a:noFill/>
        </p:spPr>
        <p:txBody>
          <a:bodyPr wrap="square" rtlCol="0" anchor="ctr"/>
          <a:lstStyle/>
          <a:p>
            <a:pPr>
              <a:buNone/>
            </a:pP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13" name="Object 12"/>
          <p:cNvSpPr txBox="1"/>
          <p:nvPr/>
        </p:nvSpPr>
        <p:spPr>
          <a:xfrm>
            <a:off x="5424758" y="7841026"/>
            <a:ext cx="41222083" cy="23379807"/>
          </a:xfrm>
          <a:prstGeom prst="rect">
            <a:avLst/>
          </a:prstGeom>
          <a:noFill/>
        </p:spPr>
        <p:txBody>
          <a:bodyPr wrap="square" rtlCol="0" anchor="t"/>
          <a:lstStyle/>
          <a:p>
            <a:pPr marL="1143000" lvl="0" indent="-1143000">
              <a:buFont typeface="Arial" panose="020B0604020202020204" pitchFamily="34" charset="0"/>
              <a:buChar char="•"/>
              <a:defRPr/>
            </a:pPr>
            <a:r>
              <a:rPr lang="en-US" sz="10000" b="1" dirty="0">
                <a:solidFill>
                  <a:schemeClr val="accent1">
                    <a:lumMod val="75000"/>
                  </a:schemeClr>
                </a:solidFill>
              </a:rPr>
              <a:t>Community Investment </a:t>
            </a:r>
            <a:r>
              <a:rPr lang="en-US" sz="10000" dirty="0"/>
              <a:t>- Provide resources to community-based organizations to offer critical behavioral health services</a:t>
            </a:r>
          </a:p>
          <a:p>
            <a:pPr marL="1143000" lvl="0" indent="-1143000">
              <a:buFont typeface="Arial" panose="020B0604020202020204" pitchFamily="34" charset="0"/>
              <a:buChar char="•"/>
              <a:defRPr/>
            </a:pPr>
            <a:r>
              <a:rPr lang="en-US" sz="10000" b="1" dirty="0">
                <a:solidFill>
                  <a:schemeClr val="accent1">
                    <a:lumMod val="75000"/>
                  </a:schemeClr>
                </a:solidFill>
              </a:rPr>
              <a:t>Criminal Justice Diversion </a:t>
            </a:r>
            <a:r>
              <a:rPr lang="en-US" sz="10000" dirty="0"/>
              <a:t>- Develop programs and recovery supports to divert people from the criminal justice system</a:t>
            </a:r>
          </a:p>
          <a:p>
            <a:pPr marL="1143000" lvl="0" indent="-1143000">
              <a:buFont typeface="Arial" panose="020B0604020202020204" pitchFamily="34" charset="0"/>
              <a:buChar char="•"/>
              <a:defRPr/>
            </a:pPr>
            <a:r>
              <a:rPr lang="en-US" sz="10000" b="1" dirty="0">
                <a:solidFill>
                  <a:schemeClr val="accent1">
                    <a:lumMod val="75000"/>
                  </a:schemeClr>
                </a:solidFill>
              </a:rPr>
              <a:t>Work Force Development </a:t>
            </a:r>
            <a:r>
              <a:rPr lang="en-US" sz="10000" dirty="0"/>
              <a:t>- Provide people with lived experience with career pathways and develop a more diverse behavioral health workforce</a:t>
            </a:r>
          </a:p>
          <a:p>
            <a:pPr marL="1143000" lvl="0" indent="-1143000">
              <a:buFont typeface="Arial" panose="020B0604020202020204" pitchFamily="34" charset="0"/>
              <a:buChar char="•"/>
              <a:defRPr/>
            </a:pPr>
            <a:r>
              <a:rPr lang="en-US" sz="10000" b="1" dirty="0">
                <a:solidFill>
                  <a:schemeClr val="accent1">
                    <a:lumMod val="75000"/>
                  </a:schemeClr>
                </a:solidFill>
              </a:rPr>
              <a:t>Healthy Recovery- </a:t>
            </a:r>
            <a:r>
              <a:rPr lang="en-US" sz="10000" dirty="0"/>
              <a:t>Expand pathways to recovery</a:t>
            </a:r>
            <a:endParaRPr lang="en-US" sz="10000" b="1" dirty="0"/>
          </a:p>
          <a:p>
            <a:pPr marL="1143000" lvl="0" indent="-1143000">
              <a:buFont typeface="Arial" panose="020B0604020202020204" pitchFamily="34" charset="0"/>
              <a:buChar char="•"/>
              <a:defRPr/>
            </a:pPr>
            <a:r>
              <a:rPr lang="en-US" sz="10000" b="1" dirty="0">
                <a:solidFill>
                  <a:schemeClr val="accent1">
                    <a:lumMod val="75000"/>
                  </a:schemeClr>
                </a:solidFill>
              </a:rPr>
              <a:t>Public Education </a:t>
            </a:r>
            <a:r>
              <a:rPr lang="en-US" sz="10000" b="1" dirty="0"/>
              <a:t>– </a:t>
            </a:r>
            <a:r>
              <a:rPr lang="en-US" sz="10000" dirty="0"/>
              <a:t>Investing resources to inform the public and support the prevention of substance misuse.  </a:t>
            </a:r>
          </a:p>
          <a:p>
            <a:pPr marL="1143000" lvl="0" indent="-1143000">
              <a:buFont typeface="Arial" panose="020B0604020202020204" pitchFamily="34" charset="0"/>
              <a:buChar char="•"/>
              <a:defRPr/>
            </a:pPr>
            <a:r>
              <a:rPr lang="en-US" sz="10000" b="1" dirty="0">
                <a:solidFill>
                  <a:schemeClr val="accent1">
                    <a:lumMod val="75000"/>
                  </a:schemeClr>
                </a:solidFill>
              </a:rPr>
              <a:t>Evaluation and Data Collection</a:t>
            </a:r>
            <a:r>
              <a:rPr lang="en-US" sz="10000" b="1" dirty="0"/>
              <a:t>- </a:t>
            </a:r>
            <a:r>
              <a:rPr lang="en-US" sz="10000" dirty="0">
                <a:solidFill>
                  <a:schemeClr val="dk1"/>
                </a:solidFill>
              </a:rPr>
              <a:t>Provide evaluation and data analysis on our programs to validate their success and learn from the challenges</a:t>
            </a:r>
            <a:endParaRPr lang="en-US" sz="10000" dirty="0"/>
          </a:p>
          <a:p>
            <a:pPr lvl="0" fontAlgn="base"/>
            <a:endParaRPr lang="en-US" sz="96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23DB8DA-1E96-4C23-9554-21DB79D2EC06}"/>
              </a:ext>
            </a:extLst>
          </p:cNvPr>
          <p:cNvSpPr txBox="1"/>
          <p:nvPr/>
        </p:nvSpPr>
        <p:spPr>
          <a:xfrm>
            <a:off x="49746349" y="37766114"/>
            <a:ext cx="569387" cy="923330"/>
          </a:xfrm>
          <a:prstGeom prst="rect">
            <a:avLst/>
          </a:prstGeom>
          <a:noFill/>
        </p:spPr>
        <p:txBody>
          <a:bodyPr wrap="none" rtlCol="0">
            <a:spAutoFit/>
          </a:bodyPr>
          <a:lstStyle/>
          <a:p>
            <a:fld id="{153EFBDA-7DF1-4AE1-9D9A-497C3EC8F68E}" type="slidenum">
              <a:rPr lang="en-US" sz="5400" smtClean="0"/>
              <a:t>6</a:t>
            </a:fld>
            <a:endParaRPr lang="en-US" sz="5400" dirty="0"/>
          </a:p>
        </p:txBody>
      </p:sp>
    </p:spTree>
    <p:extLst>
      <p:ext uri="{BB962C8B-B14F-4D97-AF65-F5344CB8AC3E}">
        <p14:creationId xmlns:p14="http://schemas.microsoft.com/office/powerpoint/2010/main" val="203970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484094"/>
            <a:ext cx="50800000" cy="33433712"/>
          </a:xfrm>
          <a:prstGeom prst="rect">
            <a:avLst/>
          </a:prstGeom>
        </p:spPr>
      </p:pic>
      <p:pic>
        <p:nvPicPr>
          <p:cNvPr id="21" name="Object 20"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31" name="Object 30"/>
          <p:cNvSpPr txBox="1"/>
          <p:nvPr/>
        </p:nvSpPr>
        <p:spPr>
          <a:xfrm>
            <a:off x="9157201" y="19434848"/>
            <a:ext cx="4895792"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FEB 2022</a:t>
            </a:r>
            <a:endParaRPr lang="en-US" dirty="0">
              <a:latin typeface="Calibri" panose="020F0502020204030204" pitchFamily="34" charset="0"/>
              <a:cs typeface="Calibri" panose="020F0502020204030204" pitchFamily="34" charset="0"/>
            </a:endParaRPr>
          </a:p>
        </p:txBody>
      </p:sp>
      <p:sp>
        <p:nvSpPr>
          <p:cNvPr id="33" name="Object 32"/>
          <p:cNvSpPr txBox="1"/>
          <p:nvPr/>
        </p:nvSpPr>
        <p:spPr>
          <a:xfrm>
            <a:off x="14826201"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MAR 2022</a:t>
            </a:r>
            <a:endParaRPr lang="en-US" dirty="0">
              <a:latin typeface="Calibri" panose="020F0502020204030204" pitchFamily="34" charset="0"/>
              <a:cs typeface="Calibri" panose="020F0502020204030204" pitchFamily="34" charset="0"/>
            </a:endParaRPr>
          </a:p>
        </p:txBody>
      </p:sp>
      <p:sp>
        <p:nvSpPr>
          <p:cNvPr id="34" name="Object 33"/>
          <p:cNvSpPr txBox="1"/>
          <p:nvPr/>
        </p:nvSpPr>
        <p:spPr>
          <a:xfrm>
            <a:off x="20396970" y="19434848"/>
            <a:ext cx="4895792"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APR2022</a:t>
            </a:r>
            <a:endParaRPr lang="en-US" dirty="0">
              <a:latin typeface="Calibri" panose="020F0502020204030204" pitchFamily="34" charset="0"/>
              <a:cs typeface="Calibri" panose="020F0502020204030204" pitchFamily="34" charset="0"/>
            </a:endParaRPr>
          </a:p>
        </p:txBody>
      </p:sp>
      <p:sp>
        <p:nvSpPr>
          <p:cNvPr id="35" name="Object 34"/>
          <p:cNvSpPr txBox="1"/>
          <p:nvPr/>
        </p:nvSpPr>
        <p:spPr>
          <a:xfrm>
            <a:off x="26025379"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AY 2022</a:t>
            </a:r>
            <a:endParaRPr lang="en-US" dirty="0">
              <a:latin typeface="Calibri" panose="020F0502020204030204" pitchFamily="34" charset="0"/>
              <a:cs typeface="Calibri" panose="020F0502020204030204" pitchFamily="34" charset="0"/>
            </a:endParaRPr>
          </a:p>
        </p:txBody>
      </p:sp>
      <p:sp>
        <p:nvSpPr>
          <p:cNvPr id="36" name="Object 35"/>
          <p:cNvSpPr txBox="1"/>
          <p:nvPr/>
        </p:nvSpPr>
        <p:spPr>
          <a:xfrm>
            <a:off x="31653788"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APR 2022</a:t>
            </a:r>
            <a:endParaRPr lang="en-US" dirty="0">
              <a:latin typeface="Calibri" panose="020F0502020204030204" pitchFamily="34" charset="0"/>
              <a:cs typeface="Calibri" panose="020F0502020204030204" pitchFamily="34" charset="0"/>
            </a:endParaRPr>
          </a:p>
        </p:txBody>
      </p:sp>
      <p:sp>
        <p:nvSpPr>
          <p:cNvPr id="37" name="Object 36"/>
          <p:cNvSpPr txBox="1"/>
          <p:nvPr/>
        </p:nvSpPr>
        <p:spPr>
          <a:xfrm>
            <a:off x="37234091" y="19434848"/>
            <a:ext cx="4895792"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MAY 2022</a:t>
            </a:r>
            <a:endParaRPr lang="en-US" dirty="0">
              <a:latin typeface="Calibri" panose="020F0502020204030204" pitchFamily="34" charset="0"/>
              <a:cs typeface="Calibri" panose="020F0502020204030204" pitchFamily="34" charset="0"/>
            </a:endParaRPr>
          </a:p>
        </p:txBody>
      </p:sp>
      <p:sp>
        <p:nvSpPr>
          <p:cNvPr id="38" name="Object 37"/>
          <p:cNvSpPr txBox="1"/>
          <p:nvPr/>
        </p:nvSpPr>
        <p:spPr>
          <a:xfrm>
            <a:off x="42910606"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JUNE 2022</a:t>
            </a:r>
            <a:endParaRPr lang="en-US" dirty="0">
              <a:latin typeface="Calibri" panose="020F0502020204030204" pitchFamily="34" charset="0"/>
              <a:cs typeface="Calibri" panose="020F0502020204030204" pitchFamily="34" charset="0"/>
            </a:endParaRPr>
          </a:p>
        </p:txBody>
      </p:sp>
      <p:sp>
        <p:nvSpPr>
          <p:cNvPr id="39" name="Object 38"/>
          <p:cNvSpPr txBox="1"/>
          <p:nvPr/>
        </p:nvSpPr>
        <p:spPr>
          <a:xfrm>
            <a:off x="4858712" y="4730429"/>
            <a:ext cx="21449290"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FY21 Accomplishments</a:t>
            </a:r>
            <a:endParaRPr lang="en-US" dirty="0">
              <a:latin typeface="Calibri" panose="020F0502020204030204" pitchFamily="34" charset="0"/>
              <a:cs typeface="Calibri" panose="020F0502020204030204" pitchFamily="34" charset="0"/>
            </a:endParaRPr>
          </a:p>
        </p:txBody>
      </p:sp>
      <p:sp>
        <p:nvSpPr>
          <p:cNvPr id="40" name="Object 39"/>
          <p:cNvSpPr txBox="1"/>
          <p:nvPr/>
        </p:nvSpPr>
        <p:spPr>
          <a:xfrm>
            <a:off x="3078788" y="35983333"/>
            <a:ext cx="40297244" cy="577273"/>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DHS</a:t>
            </a:r>
            <a:r>
              <a:rPr lang="en-US" sz="5700" dirty="0">
                <a:solidFill>
                  <a:srgbClr val="FFFFFF"/>
                </a:solidFill>
                <a:latin typeface="Calibri" panose="020F0502020204030204" pitchFamily="34" charset="0"/>
                <a:ea typeface="Karla" pitchFamily="34" charset="-122"/>
                <a:cs typeface="Calibri" panose="020F0502020204030204" pitchFamily="34" charset="0"/>
              </a:rPr>
              <a:t>//Cannabis Annual Report 2021 // FY21 Accomplishments</a:t>
            </a:r>
          </a:p>
          <a:p>
            <a:pPr lvl="0"/>
            <a:endParaRPr lang="en-US" dirty="0">
              <a:solidFill>
                <a:prstClr val="black"/>
              </a:solidFill>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47E1F643-EA61-49E8-A040-3E3EE65B24C9}"/>
              </a:ext>
            </a:extLst>
          </p:cNvPr>
          <p:cNvSpPr txBox="1"/>
          <p:nvPr/>
        </p:nvSpPr>
        <p:spPr>
          <a:xfrm>
            <a:off x="49746349" y="37766114"/>
            <a:ext cx="569387" cy="923330"/>
          </a:xfrm>
          <a:prstGeom prst="rect">
            <a:avLst/>
          </a:prstGeom>
          <a:noFill/>
        </p:spPr>
        <p:txBody>
          <a:bodyPr wrap="none" rtlCol="0">
            <a:spAutoFit/>
          </a:bodyPr>
          <a:lstStyle/>
          <a:p>
            <a:fld id="{867EDBE1-C0A8-43E0-9281-25B85551317F}" type="slidenum">
              <a:rPr lang="en-US" sz="5400" smtClean="0">
                <a:solidFill>
                  <a:schemeClr val="bg1"/>
                </a:solidFill>
              </a:rPr>
              <a:t>7</a:t>
            </a:fld>
            <a:endParaRPr lang="en-US" sz="5400" dirty="0">
              <a:solidFill>
                <a:schemeClr val="bg1"/>
              </a:solidFill>
            </a:endParaRPr>
          </a:p>
        </p:txBody>
      </p:sp>
      <p:sp>
        <p:nvSpPr>
          <p:cNvPr id="3" name="Rectangle 2">
            <a:extLst>
              <a:ext uri="{FF2B5EF4-FFF2-40B4-BE49-F238E27FC236}">
                <a16:creationId xmlns:a16="http://schemas.microsoft.com/office/drawing/2014/main" id="{BC341867-2F6B-456B-B21C-2F8D12514045}"/>
              </a:ext>
            </a:extLst>
          </p:cNvPr>
          <p:cNvSpPr/>
          <p:nvPr/>
        </p:nvSpPr>
        <p:spPr>
          <a:xfrm>
            <a:off x="48831949" y="37594622"/>
            <a:ext cx="914400" cy="9144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3D7BDF8-7E55-4A7D-8CD0-AA0942ADA60C}"/>
              </a:ext>
            </a:extLst>
          </p:cNvPr>
          <p:cNvSpPr txBox="1"/>
          <p:nvPr/>
        </p:nvSpPr>
        <p:spPr>
          <a:xfrm>
            <a:off x="4858712" y="7283084"/>
            <a:ext cx="44430437" cy="25160734"/>
          </a:xfrm>
          <a:prstGeom prst="rect">
            <a:avLst/>
          </a:prstGeom>
          <a:noFill/>
        </p:spPr>
        <p:txBody>
          <a:bodyPr wrap="square" rtlCol="0">
            <a:spAutoFit/>
          </a:bodyPr>
          <a:lstStyle/>
          <a:p>
            <a:r>
              <a:rPr lang="en-US" sz="12500" b="1" dirty="0">
                <a:solidFill>
                  <a:schemeClr val="accent1">
                    <a:lumMod val="75000"/>
                  </a:schemeClr>
                </a:solidFill>
              </a:rPr>
              <a:t>Community Investment</a:t>
            </a:r>
          </a:p>
          <a:p>
            <a:pPr marL="2057400" lvl="2" indent="-1143000">
              <a:buFont typeface="Arial" panose="020B0604020202020204" pitchFamily="34" charset="0"/>
              <a:buChar char="•"/>
            </a:pPr>
            <a:r>
              <a:rPr lang="en-US" sz="9600" b="1" dirty="0">
                <a:solidFill>
                  <a:schemeClr val="accent1">
                    <a:lumMod val="75000"/>
                  </a:schemeClr>
                </a:solidFill>
              </a:rPr>
              <a:t>West Side Heroin/Opioid Task Force </a:t>
            </a:r>
            <a:r>
              <a:rPr lang="en-US" sz="8800" dirty="0"/>
              <a:t>-</a:t>
            </a:r>
            <a:r>
              <a:rPr lang="en-US" sz="9600" dirty="0"/>
              <a:t> is leading an Overdose Prevention Site Community Engagement Project engaging community members and stakeholders to explore harm reduction strategies such as Overdose Prevention Sites to reduce overdose disparities.  The FY 21 report will be published soon.</a:t>
            </a:r>
          </a:p>
          <a:p>
            <a:pPr marL="2057400" lvl="2" indent="-1143000">
              <a:buFont typeface="Arial" panose="020B0604020202020204" pitchFamily="34" charset="0"/>
              <a:buChar char="•"/>
            </a:pPr>
            <a:r>
              <a:rPr lang="en-US" sz="9600" b="1" dirty="0">
                <a:solidFill>
                  <a:schemeClr val="accent1">
                    <a:lumMod val="75000"/>
                  </a:schemeClr>
                </a:solidFill>
              </a:rPr>
              <a:t>Healing Illinois </a:t>
            </a:r>
            <a:r>
              <a:rPr lang="en-US" sz="9600" dirty="0"/>
              <a:t>– is designed to promote racial healing through promoting dialogue, encouraging collaboration, facilitating learning and seeding connection in communities.</a:t>
            </a:r>
          </a:p>
          <a:p>
            <a:pPr marL="2057400" lvl="2" indent="-1143000">
              <a:buFont typeface="Arial" panose="020B0604020202020204" pitchFamily="34" charset="0"/>
              <a:buChar char="•"/>
            </a:pPr>
            <a:r>
              <a:rPr lang="en-US" sz="9600" b="1" dirty="0">
                <a:solidFill>
                  <a:schemeClr val="accent1">
                    <a:lumMod val="75000"/>
                  </a:schemeClr>
                </a:solidFill>
              </a:rPr>
              <a:t>Warm Line </a:t>
            </a:r>
            <a:r>
              <a:rPr lang="en-US" sz="9600" b="1" dirty="0"/>
              <a:t>- </a:t>
            </a:r>
            <a:r>
              <a:rPr lang="en-US" sz="9600" dirty="0"/>
              <a:t>provides support by phone for anyone age 12 and up utilizing  Wellness Support Specialists to answer the calls and provide recovery support, mentoring, and advocacy. Cannabis funds allowed for the expansion of hours during </a:t>
            </a:r>
            <a:r>
              <a:rPr lang="en-US" sz="9600" dirty="0" err="1"/>
              <a:t>Covid</a:t>
            </a:r>
            <a:r>
              <a:rPr lang="en-US" sz="9600" dirty="0"/>
              <a:t>. </a:t>
            </a:r>
          </a:p>
          <a:p>
            <a:pPr marL="3429000" lvl="5" indent="-1143000">
              <a:buFont typeface="Arial" panose="020B0604020202020204" pitchFamily="34" charset="0"/>
              <a:buChar char="•"/>
            </a:pPr>
            <a:r>
              <a:rPr lang="en-US" sz="8000" b="1" dirty="0">
                <a:latin typeface="Arial" panose="020B0604020202020204" pitchFamily="34" charset="0"/>
                <a:cs typeface="Arial" panose="020B0604020202020204" pitchFamily="34" charset="0"/>
              </a:rPr>
              <a:t>Warm line </a:t>
            </a:r>
            <a:r>
              <a:rPr lang="en-US" sz="8000" dirty="0">
                <a:latin typeface="Arial" panose="020B0604020202020204" pitchFamily="34" charset="0"/>
                <a:cs typeface="Arial" panose="020B0604020202020204" pitchFamily="34" charset="0"/>
              </a:rPr>
              <a:t>received 30,275 calls during SFY21.  Annual call volume increased 82% compared to SFY20  Number of new callers to the Help Line increased by 77%</a:t>
            </a:r>
            <a:r>
              <a:rPr lang="en-US" sz="8000" dirty="0">
                <a:latin typeface="Calibri" panose="020F0502020204030204" pitchFamily="34" charset="0"/>
                <a:cs typeface="Calibri" panose="020F0502020204030204" pitchFamily="34" charset="0"/>
              </a:rPr>
              <a:t>. </a:t>
            </a:r>
          </a:p>
          <a:p>
            <a:pPr lvl="2"/>
            <a:endParaRPr lang="en-US" sz="9600" dirty="0"/>
          </a:p>
          <a:p>
            <a:pPr marL="1143000" indent="-1143000">
              <a:buFont typeface="Arial" panose="020B0604020202020204" pitchFamily="34" charset="0"/>
              <a:buChar char="•"/>
            </a:pPr>
            <a:endParaRPr lang="en-US" sz="9600" dirty="0"/>
          </a:p>
        </p:txBody>
      </p:sp>
      <p:sp>
        <p:nvSpPr>
          <p:cNvPr id="5" name="TextBox 4">
            <a:extLst>
              <a:ext uri="{FF2B5EF4-FFF2-40B4-BE49-F238E27FC236}">
                <a16:creationId xmlns:a16="http://schemas.microsoft.com/office/drawing/2014/main" id="{BAED2ADB-1F7A-40C6-A25D-CCFADE843FF5}"/>
              </a:ext>
            </a:extLst>
          </p:cNvPr>
          <p:cNvSpPr txBox="1"/>
          <p:nvPr/>
        </p:nvSpPr>
        <p:spPr>
          <a:xfrm flipH="1">
            <a:off x="12263717" y="29889244"/>
            <a:ext cx="24970373" cy="120032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7200" dirty="0"/>
              <a:t>Illinois Warm Line: 866-359-7953</a:t>
            </a:r>
          </a:p>
        </p:txBody>
      </p:sp>
    </p:spTree>
    <p:extLst>
      <p:ext uri="{BB962C8B-B14F-4D97-AF65-F5344CB8AC3E}">
        <p14:creationId xmlns:p14="http://schemas.microsoft.com/office/powerpoint/2010/main" val="3808826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484094"/>
            <a:ext cx="50800000" cy="33433712"/>
          </a:xfrm>
          <a:prstGeom prst="rect">
            <a:avLst/>
          </a:prstGeom>
        </p:spPr>
      </p:pic>
      <p:pic>
        <p:nvPicPr>
          <p:cNvPr id="21" name="Object 20"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31" name="Object 30"/>
          <p:cNvSpPr txBox="1"/>
          <p:nvPr/>
        </p:nvSpPr>
        <p:spPr>
          <a:xfrm>
            <a:off x="9157201" y="19434848"/>
            <a:ext cx="4895792"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FEB 2022</a:t>
            </a:r>
            <a:endParaRPr lang="en-US" dirty="0">
              <a:latin typeface="Calibri" panose="020F0502020204030204" pitchFamily="34" charset="0"/>
              <a:cs typeface="Calibri" panose="020F0502020204030204" pitchFamily="34" charset="0"/>
            </a:endParaRPr>
          </a:p>
        </p:txBody>
      </p:sp>
      <p:sp>
        <p:nvSpPr>
          <p:cNvPr id="33" name="Object 32"/>
          <p:cNvSpPr txBox="1"/>
          <p:nvPr/>
        </p:nvSpPr>
        <p:spPr>
          <a:xfrm>
            <a:off x="14826201"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MAR 2022</a:t>
            </a:r>
            <a:endParaRPr lang="en-US" dirty="0">
              <a:latin typeface="Calibri" panose="020F0502020204030204" pitchFamily="34" charset="0"/>
              <a:cs typeface="Calibri" panose="020F0502020204030204" pitchFamily="34" charset="0"/>
            </a:endParaRPr>
          </a:p>
        </p:txBody>
      </p:sp>
      <p:sp>
        <p:nvSpPr>
          <p:cNvPr id="34" name="Object 33"/>
          <p:cNvSpPr txBox="1"/>
          <p:nvPr/>
        </p:nvSpPr>
        <p:spPr>
          <a:xfrm>
            <a:off x="20396970" y="19434848"/>
            <a:ext cx="4895792"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APR2022</a:t>
            </a:r>
            <a:endParaRPr lang="en-US" dirty="0">
              <a:latin typeface="Calibri" panose="020F0502020204030204" pitchFamily="34" charset="0"/>
              <a:cs typeface="Calibri" panose="020F0502020204030204" pitchFamily="34" charset="0"/>
            </a:endParaRPr>
          </a:p>
        </p:txBody>
      </p:sp>
      <p:sp>
        <p:nvSpPr>
          <p:cNvPr id="35" name="Object 34"/>
          <p:cNvSpPr txBox="1"/>
          <p:nvPr/>
        </p:nvSpPr>
        <p:spPr>
          <a:xfrm>
            <a:off x="26025379"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AY 2022</a:t>
            </a:r>
            <a:endParaRPr lang="en-US" dirty="0">
              <a:latin typeface="Calibri" panose="020F0502020204030204" pitchFamily="34" charset="0"/>
              <a:cs typeface="Calibri" panose="020F0502020204030204" pitchFamily="34" charset="0"/>
            </a:endParaRPr>
          </a:p>
        </p:txBody>
      </p:sp>
      <p:sp>
        <p:nvSpPr>
          <p:cNvPr id="36" name="Object 35"/>
          <p:cNvSpPr txBox="1"/>
          <p:nvPr/>
        </p:nvSpPr>
        <p:spPr>
          <a:xfrm>
            <a:off x="31653788"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APR 2022</a:t>
            </a:r>
            <a:endParaRPr lang="en-US" dirty="0">
              <a:latin typeface="Calibri" panose="020F0502020204030204" pitchFamily="34" charset="0"/>
              <a:cs typeface="Calibri" panose="020F0502020204030204" pitchFamily="34" charset="0"/>
            </a:endParaRPr>
          </a:p>
        </p:txBody>
      </p:sp>
      <p:sp>
        <p:nvSpPr>
          <p:cNvPr id="37" name="Object 36"/>
          <p:cNvSpPr txBox="1"/>
          <p:nvPr/>
        </p:nvSpPr>
        <p:spPr>
          <a:xfrm>
            <a:off x="37234091" y="19434848"/>
            <a:ext cx="4895792"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MAY 2022</a:t>
            </a:r>
            <a:endParaRPr lang="en-US" dirty="0">
              <a:latin typeface="Calibri" panose="020F0502020204030204" pitchFamily="34" charset="0"/>
              <a:cs typeface="Calibri" panose="020F0502020204030204" pitchFamily="34" charset="0"/>
            </a:endParaRPr>
          </a:p>
        </p:txBody>
      </p:sp>
      <p:sp>
        <p:nvSpPr>
          <p:cNvPr id="38" name="Object 37"/>
          <p:cNvSpPr txBox="1"/>
          <p:nvPr/>
        </p:nvSpPr>
        <p:spPr>
          <a:xfrm>
            <a:off x="42910606"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JUNE 2022</a:t>
            </a:r>
            <a:endParaRPr lang="en-US" dirty="0">
              <a:latin typeface="Calibri" panose="020F0502020204030204" pitchFamily="34" charset="0"/>
              <a:cs typeface="Calibri" panose="020F0502020204030204" pitchFamily="34" charset="0"/>
            </a:endParaRPr>
          </a:p>
        </p:txBody>
      </p:sp>
      <p:sp>
        <p:nvSpPr>
          <p:cNvPr id="39" name="Object 38"/>
          <p:cNvSpPr txBox="1"/>
          <p:nvPr/>
        </p:nvSpPr>
        <p:spPr>
          <a:xfrm>
            <a:off x="4858712" y="4730429"/>
            <a:ext cx="21449290"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FY21 Accomplishments</a:t>
            </a:r>
            <a:endParaRPr lang="en-US" dirty="0">
              <a:latin typeface="Calibri" panose="020F0502020204030204" pitchFamily="34" charset="0"/>
              <a:cs typeface="Calibri" panose="020F0502020204030204" pitchFamily="34" charset="0"/>
            </a:endParaRPr>
          </a:p>
        </p:txBody>
      </p:sp>
      <p:sp>
        <p:nvSpPr>
          <p:cNvPr id="40" name="Object 39"/>
          <p:cNvSpPr txBox="1"/>
          <p:nvPr/>
        </p:nvSpPr>
        <p:spPr>
          <a:xfrm>
            <a:off x="3078788" y="35983333"/>
            <a:ext cx="40297244" cy="577273"/>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DHS</a:t>
            </a:r>
            <a:r>
              <a:rPr lang="en-US" sz="5700" dirty="0">
                <a:solidFill>
                  <a:srgbClr val="FFFFFF"/>
                </a:solidFill>
                <a:latin typeface="Calibri" panose="020F0502020204030204" pitchFamily="34" charset="0"/>
                <a:ea typeface="Karla" pitchFamily="34" charset="-122"/>
                <a:cs typeface="Calibri" panose="020F0502020204030204" pitchFamily="34" charset="0"/>
              </a:rPr>
              <a:t>//Cannabis Annual Report 2021 // FY21 Accomplishments</a:t>
            </a:r>
          </a:p>
          <a:p>
            <a:pPr lvl="0"/>
            <a:endParaRPr lang="en-US" dirty="0">
              <a:solidFill>
                <a:prstClr val="black"/>
              </a:solidFill>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47E1F643-EA61-49E8-A040-3E3EE65B24C9}"/>
              </a:ext>
            </a:extLst>
          </p:cNvPr>
          <p:cNvSpPr txBox="1"/>
          <p:nvPr/>
        </p:nvSpPr>
        <p:spPr>
          <a:xfrm>
            <a:off x="49746349" y="37766114"/>
            <a:ext cx="569387" cy="923330"/>
          </a:xfrm>
          <a:prstGeom prst="rect">
            <a:avLst/>
          </a:prstGeom>
          <a:noFill/>
        </p:spPr>
        <p:txBody>
          <a:bodyPr wrap="none" rtlCol="0">
            <a:spAutoFit/>
          </a:bodyPr>
          <a:lstStyle/>
          <a:p>
            <a:fld id="{867EDBE1-C0A8-43E0-9281-25B85551317F}" type="slidenum">
              <a:rPr lang="en-US" sz="5400" smtClean="0">
                <a:solidFill>
                  <a:schemeClr val="bg1"/>
                </a:solidFill>
              </a:rPr>
              <a:t>8</a:t>
            </a:fld>
            <a:endParaRPr lang="en-US" sz="5400" dirty="0">
              <a:solidFill>
                <a:schemeClr val="bg1"/>
              </a:solidFill>
            </a:endParaRPr>
          </a:p>
        </p:txBody>
      </p:sp>
      <p:sp>
        <p:nvSpPr>
          <p:cNvPr id="3" name="Rectangle 2">
            <a:extLst>
              <a:ext uri="{FF2B5EF4-FFF2-40B4-BE49-F238E27FC236}">
                <a16:creationId xmlns:a16="http://schemas.microsoft.com/office/drawing/2014/main" id="{BC341867-2F6B-456B-B21C-2F8D12514045}"/>
              </a:ext>
            </a:extLst>
          </p:cNvPr>
          <p:cNvSpPr/>
          <p:nvPr/>
        </p:nvSpPr>
        <p:spPr>
          <a:xfrm>
            <a:off x="48831949" y="37594622"/>
            <a:ext cx="914400" cy="9144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3D7BDF8-7E55-4A7D-8CD0-AA0942ADA60C}"/>
              </a:ext>
            </a:extLst>
          </p:cNvPr>
          <p:cNvSpPr txBox="1"/>
          <p:nvPr/>
        </p:nvSpPr>
        <p:spPr>
          <a:xfrm>
            <a:off x="6503234" y="9210910"/>
            <a:ext cx="42785915" cy="21344305"/>
          </a:xfrm>
          <a:prstGeom prst="rect">
            <a:avLst/>
          </a:prstGeom>
          <a:noFill/>
        </p:spPr>
        <p:txBody>
          <a:bodyPr wrap="square" rtlCol="0">
            <a:spAutoFit/>
          </a:bodyPr>
          <a:lstStyle/>
          <a:p>
            <a:r>
              <a:rPr lang="en-US" sz="12500" b="1" dirty="0">
                <a:solidFill>
                  <a:schemeClr val="accent1">
                    <a:lumMod val="75000"/>
                  </a:schemeClr>
                </a:solidFill>
              </a:rPr>
              <a:t>Criminal Justice Deflection/Diversion</a:t>
            </a:r>
          </a:p>
          <a:p>
            <a:pPr lvl="2"/>
            <a:r>
              <a:rPr lang="en-US" sz="9600" b="1" dirty="0"/>
              <a:t>Illinois State Police Co-Responder Pilot</a:t>
            </a:r>
            <a:endParaRPr lang="en-US" sz="9600" dirty="0"/>
          </a:p>
          <a:p>
            <a:pPr lvl="5"/>
            <a:r>
              <a:rPr lang="en-US" sz="9600" dirty="0"/>
              <a:t>IDHS, DMH, SUPR and the Illinois State Police (ISP) are collaborating to establish a co-responder model in 3 areas of Illinois.  The model utilizes a community collaboration approach to coordinate resources across the community  to provide mental health, substance use disorder or other services for victims of crime and for those who have been impacted by the crime. The three geographical areas identified by the ISP are: </a:t>
            </a:r>
          </a:p>
          <a:p>
            <a:pPr lvl="2"/>
            <a:endParaRPr lang="en-US" sz="4000" dirty="0"/>
          </a:p>
          <a:p>
            <a:pPr marL="3429000" lvl="5" indent="-1143000">
              <a:buFont typeface="Arial" panose="020B0604020202020204" pitchFamily="34" charset="0"/>
              <a:buChar char="•"/>
            </a:pPr>
            <a:r>
              <a:rPr lang="en-US" sz="8800" dirty="0">
                <a:solidFill>
                  <a:schemeClr val="accent1">
                    <a:lumMod val="75000"/>
                  </a:schemeClr>
                </a:solidFill>
              </a:rPr>
              <a:t>Southern Illinois Drug Task Force</a:t>
            </a:r>
            <a:r>
              <a:rPr lang="en-US" sz="8800" dirty="0"/>
              <a:t> which operates in 13 southern counties with offices in </a:t>
            </a:r>
            <a:r>
              <a:rPr lang="en-US" sz="8800" dirty="0" err="1"/>
              <a:t>DuQuoin</a:t>
            </a:r>
            <a:r>
              <a:rPr lang="en-US" sz="8800" dirty="0"/>
              <a:t>, Carmi and </a:t>
            </a:r>
            <a:r>
              <a:rPr lang="en-US" sz="8800" dirty="0" err="1"/>
              <a:t>Ullin</a:t>
            </a:r>
            <a:r>
              <a:rPr lang="en-US" sz="8800" dirty="0"/>
              <a:t>.</a:t>
            </a:r>
          </a:p>
          <a:p>
            <a:pPr marL="3429000" lvl="5" indent="-1143000">
              <a:buFont typeface="Arial" panose="020B0604020202020204" pitchFamily="34" charset="0"/>
              <a:buChar char="•"/>
            </a:pPr>
            <a:r>
              <a:rPr lang="en-US" sz="8800" dirty="0">
                <a:solidFill>
                  <a:schemeClr val="accent1">
                    <a:lumMod val="75000"/>
                  </a:schemeClr>
                </a:solidFill>
              </a:rPr>
              <a:t>Eastern Illinois Task Force </a:t>
            </a:r>
            <a:r>
              <a:rPr lang="en-US" sz="8800" dirty="0"/>
              <a:t>which serves Coles and Douglas Counties </a:t>
            </a:r>
          </a:p>
          <a:p>
            <a:pPr marL="3429000" lvl="5" indent="-1143000">
              <a:buFont typeface="Arial" panose="020B0604020202020204" pitchFamily="34" charset="0"/>
              <a:buChar char="•"/>
            </a:pPr>
            <a:r>
              <a:rPr lang="en-US" sz="8800" dirty="0">
                <a:solidFill>
                  <a:schemeClr val="accent1">
                    <a:lumMod val="75000"/>
                  </a:schemeClr>
                </a:solidFill>
              </a:rPr>
              <a:t>Police Enforcement Safety Group</a:t>
            </a:r>
            <a:r>
              <a:rPr lang="en-US" sz="8800" dirty="0"/>
              <a:t> in East St. Louis </a:t>
            </a:r>
          </a:p>
          <a:p>
            <a:pPr marL="1314450" lvl="3"/>
            <a:endParaRPr lang="en-US" sz="9600" dirty="0"/>
          </a:p>
          <a:p>
            <a:pPr marL="1143000" indent="-1143000">
              <a:buFont typeface="Arial" panose="020B0604020202020204" pitchFamily="34" charset="0"/>
              <a:buChar char="•"/>
            </a:pPr>
            <a:endParaRPr lang="en-US" sz="9600" dirty="0"/>
          </a:p>
        </p:txBody>
      </p:sp>
    </p:spTree>
    <p:extLst>
      <p:ext uri="{BB962C8B-B14F-4D97-AF65-F5344CB8AC3E}">
        <p14:creationId xmlns:p14="http://schemas.microsoft.com/office/powerpoint/2010/main" val="971730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484094"/>
            <a:ext cx="50800000" cy="33433712"/>
          </a:xfrm>
          <a:prstGeom prst="rect">
            <a:avLst/>
          </a:prstGeom>
        </p:spPr>
      </p:pic>
      <p:pic>
        <p:nvPicPr>
          <p:cNvPr id="21" name="Object 20" descr="preencoded.png"/>
          <p:cNvPicPr>
            <a:picLocks noChangeAspect="1"/>
          </p:cNvPicPr>
          <p:nvPr/>
        </p:nvPicPr>
        <p:blipFill>
          <a:blip r:embed="rId5"/>
          <a:stretch>
            <a:fillRect/>
          </a:stretch>
        </p:blipFill>
        <p:spPr>
          <a:xfrm>
            <a:off x="3078788" y="3873262"/>
            <a:ext cx="1298864" cy="2068561"/>
          </a:xfrm>
          <a:prstGeom prst="rect">
            <a:avLst/>
          </a:prstGeom>
        </p:spPr>
      </p:pic>
      <p:sp>
        <p:nvSpPr>
          <p:cNvPr id="31" name="Object 30"/>
          <p:cNvSpPr txBox="1"/>
          <p:nvPr/>
        </p:nvSpPr>
        <p:spPr>
          <a:xfrm>
            <a:off x="9157201" y="19434848"/>
            <a:ext cx="4895792"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FEB 2022</a:t>
            </a:r>
            <a:endParaRPr lang="en-US" dirty="0">
              <a:latin typeface="Calibri" panose="020F0502020204030204" pitchFamily="34" charset="0"/>
              <a:cs typeface="Calibri" panose="020F0502020204030204" pitchFamily="34" charset="0"/>
            </a:endParaRPr>
          </a:p>
        </p:txBody>
      </p:sp>
      <p:sp>
        <p:nvSpPr>
          <p:cNvPr id="33" name="Object 32"/>
          <p:cNvSpPr txBox="1"/>
          <p:nvPr/>
        </p:nvSpPr>
        <p:spPr>
          <a:xfrm>
            <a:off x="14826201"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MAR 2022</a:t>
            </a:r>
            <a:endParaRPr lang="en-US" dirty="0">
              <a:latin typeface="Calibri" panose="020F0502020204030204" pitchFamily="34" charset="0"/>
              <a:cs typeface="Calibri" panose="020F0502020204030204" pitchFamily="34" charset="0"/>
            </a:endParaRPr>
          </a:p>
        </p:txBody>
      </p:sp>
      <p:sp>
        <p:nvSpPr>
          <p:cNvPr id="34" name="Object 33"/>
          <p:cNvSpPr txBox="1"/>
          <p:nvPr/>
        </p:nvSpPr>
        <p:spPr>
          <a:xfrm>
            <a:off x="20396970" y="19434848"/>
            <a:ext cx="4895792"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APR2022</a:t>
            </a:r>
            <a:endParaRPr lang="en-US" dirty="0">
              <a:latin typeface="Calibri" panose="020F0502020204030204" pitchFamily="34" charset="0"/>
              <a:cs typeface="Calibri" panose="020F0502020204030204" pitchFamily="34" charset="0"/>
            </a:endParaRPr>
          </a:p>
        </p:txBody>
      </p:sp>
      <p:sp>
        <p:nvSpPr>
          <p:cNvPr id="35" name="Object 34"/>
          <p:cNvSpPr txBox="1"/>
          <p:nvPr/>
        </p:nvSpPr>
        <p:spPr>
          <a:xfrm>
            <a:off x="26025379"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AY 2022</a:t>
            </a:r>
            <a:endParaRPr lang="en-US" dirty="0">
              <a:latin typeface="Calibri" panose="020F0502020204030204" pitchFamily="34" charset="0"/>
              <a:cs typeface="Calibri" panose="020F0502020204030204" pitchFamily="34" charset="0"/>
            </a:endParaRPr>
          </a:p>
        </p:txBody>
      </p:sp>
      <p:sp>
        <p:nvSpPr>
          <p:cNvPr id="36" name="Object 35"/>
          <p:cNvSpPr txBox="1"/>
          <p:nvPr/>
        </p:nvSpPr>
        <p:spPr>
          <a:xfrm>
            <a:off x="31653788"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APR 2022</a:t>
            </a:r>
            <a:endParaRPr lang="en-US" dirty="0">
              <a:latin typeface="Calibri" panose="020F0502020204030204" pitchFamily="34" charset="0"/>
              <a:cs typeface="Calibri" panose="020F0502020204030204" pitchFamily="34" charset="0"/>
            </a:endParaRPr>
          </a:p>
        </p:txBody>
      </p:sp>
      <p:sp>
        <p:nvSpPr>
          <p:cNvPr id="37" name="Object 36"/>
          <p:cNvSpPr txBox="1"/>
          <p:nvPr/>
        </p:nvSpPr>
        <p:spPr>
          <a:xfrm>
            <a:off x="37234091" y="19434848"/>
            <a:ext cx="4895792"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MAY 2022</a:t>
            </a:r>
            <a:endParaRPr lang="en-US" dirty="0">
              <a:latin typeface="Calibri" panose="020F0502020204030204" pitchFamily="34" charset="0"/>
              <a:cs typeface="Calibri" panose="020F0502020204030204" pitchFamily="34" charset="0"/>
            </a:endParaRPr>
          </a:p>
        </p:txBody>
      </p:sp>
      <p:sp>
        <p:nvSpPr>
          <p:cNvPr id="38" name="Object 37"/>
          <p:cNvSpPr txBox="1"/>
          <p:nvPr/>
        </p:nvSpPr>
        <p:spPr>
          <a:xfrm>
            <a:off x="42910606"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JUNE 2022</a:t>
            </a:r>
            <a:endParaRPr lang="en-US" dirty="0">
              <a:latin typeface="Calibri" panose="020F0502020204030204" pitchFamily="34" charset="0"/>
              <a:cs typeface="Calibri" panose="020F0502020204030204" pitchFamily="34" charset="0"/>
            </a:endParaRPr>
          </a:p>
        </p:txBody>
      </p:sp>
      <p:sp>
        <p:nvSpPr>
          <p:cNvPr id="39" name="Object 38"/>
          <p:cNvSpPr txBox="1"/>
          <p:nvPr/>
        </p:nvSpPr>
        <p:spPr>
          <a:xfrm>
            <a:off x="4858712" y="3982774"/>
            <a:ext cx="21449290"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FY21 Accomplishments</a:t>
            </a:r>
            <a:endParaRPr lang="en-US" dirty="0">
              <a:latin typeface="Calibri" panose="020F0502020204030204" pitchFamily="34" charset="0"/>
              <a:cs typeface="Calibri" panose="020F0502020204030204" pitchFamily="34" charset="0"/>
            </a:endParaRPr>
          </a:p>
        </p:txBody>
      </p:sp>
      <p:sp>
        <p:nvSpPr>
          <p:cNvPr id="40" name="Object 39"/>
          <p:cNvSpPr txBox="1"/>
          <p:nvPr/>
        </p:nvSpPr>
        <p:spPr>
          <a:xfrm>
            <a:off x="3078788" y="35983333"/>
            <a:ext cx="40297244" cy="577273"/>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DHS</a:t>
            </a:r>
            <a:r>
              <a:rPr lang="en-US" sz="5700" dirty="0">
                <a:solidFill>
                  <a:srgbClr val="FFFFFF"/>
                </a:solidFill>
                <a:latin typeface="Calibri" panose="020F0502020204030204" pitchFamily="34" charset="0"/>
                <a:ea typeface="Karla" pitchFamily="34" charset="-122"/>
                <a:cs typeface="Calibri" panose="020F0502020204030204" pitchFamily="34" charset="0"/>
              </a:rPr>
              <a:t>//Cannabis Annual Report 2021 // FY21 Accomplishments</a:t>
            </a:r>
          </a:p>
          <a:p>
            <a:pPr lvl="0"/>
            <a:endParaRPr lang="en-US" dirty="0">
              <a:solidFill>
                <a:prstClr val="black"/>
              </a:solidFill>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47E1F643-EA61-49E8-A040-3E3EE65B24C9}"/>
              </a:ext>
            </a:extLst>
          </p:cNvPr>
          <p:cNvSpPr txBox="1"/>
          <p:nvPr/>
        </p:nvSpPr>
        <p:spPr>
          <a:xfrm>
            <a:off x="49746349" y="37766114"/>
            <a:ext cx="569387" cy="923330"/>
          </a:xfrm>
          <a:prstGeom prst="rect">
            <a:avLst/>
          </a:prstGeom>
          <a:noFill/>
        </p:spPr>
        <p:txBody>
          <a:bodyPr wrap="none" rtlCol="0">
            <a:spAutoFit/>
          </a:bodyPr>
          <a:lstStyle/>
          <a:p>
            <a:fld id="{867EDBE1-C0A8-43E0-9281-25B85551317F}" type="slidenum">
              <a:rPr lang="en-US" sz="5400" smtClean="0">
                <a:solidFill>
                  <a:schemeClr val="bg1"/>
                </a:solidFill>
              </a:rPr>
              <a:t>9</a:t>
            </a:fld>
            <a:endParaRPr lang="en-US" sz="5400" dirty="0">
              <a:solidFill>
                <a:schemeClr val="bg1"/>
              </a:solidFill>
            </a:endParaRPr>
          </a:p>
        </p:txBody>
      </p:sp>
      <p:sp>
        <p:nvSpPr>
          <p:cNvPr id="3" name="Rectangle 2">
            <a:extLst>
              <a:ext uri="{FF2B5EF4-FFF2-40B4-BE49-F238E27FC236}">
                <a16:creationId xmlns:a16="http://schemas.microsoft.com/office/drawing/2014/main" id="{BC341867-2F6B-456B-B21C-2F8D12514045}"/>
              </a:ext>
            </a:extLst>
          </p:cNvPr>
          <p:cNvSpPr/>
          <p:nvPr/>
        </p:nvSpPr>
        <p:spPr>
          <a:xfrm>
            <a:off x="48831949" y="37594622"/>
            <a:ext cx="914400" cy="9144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3D7BDF8-7E55-4A7D-8CD0-AA0942ADA60C}"/>
              </a:ext>
            </a:extLst>
          </p:cNvPr>
          <p:cNvSpPr txBox="1"/>
          <p:nvPr/>
        </p:nvSpPr>
        <p:spPr>
          <a:xfrm>
            <a:off x="3848485" y="6293382"/>
            <a:ext cx="43569851" cy="23760351"/>
          </a:xfrm>
          <a:prstGeom prst="rect">
            <a:avLst/>
          </a:prstGeom>
          <a:noFill/>
        </p:spPr>
        <p:txBody>
          <a:bodyPr wrap="square" rtlCol="0">
            <a:spAutoFit/>
          </a:bodyPr>
          <a:lstStyle/>
          <a:p>
            <a:r>
              <a:rPr lang="en-US" sz="12500" b="1" dirty="0">
                <a:solidFill>
                  <a:schemeClr val="accent1">
                    <a:lumMod val="75000"/>
                  </a:schemeClr>
                </a:solidFill>
              </a:rPr>
              <a:t>Healthy Recovery</a:t>
            </a:r>
          </a:p>
          <a:p>
            <a:pPr lvl="3"/>
            <a:r>
              <a:rPr lang="en-US" sz="9600" b="1" dirty="0"/>
              <a:t>Medication Assisted Recovery (MAR) Stipends - </a:t>
            </a:r>
            <a:r>
              <a:rPr lang="en-US" sz="9600" dirty="0"/>
              <a:t>Provide stipend payments for medical professionals who become x-waivered to prescribe buprenorphine and implement MAR (an evidenced-based treatment that also reduces overdoses) for patients with an Opioid Use Disorder.</a:t>
            </a:r>
          </a:p>
          <a:p>
            <a:pPr marL="3143250" lvl="5" indent="-857250">
              <a:buFont typeface="Courier New" panose="02070309020205020404" pitchFamily="49" charset="0"/>
              <a:buChar char="o"/>
            </a:pPr>
            <a:r>
              <a:rPr lang="en-US" sz="8000" dirty="0">
                <a:latin typeface="Arial" panose="020B0604020202020204" pitchFamily="34" charset="0"/>
                <a:ea typeface="Karla" pitchFamily="34" charset="-122"/>
                <a:cs typeface="Arial" panose="020B0604020202020204" pitchFamily="34" charset="0"/>
              </a:rPr>
              <a:t>300 medical professional stipend applications for x-waiver to prescribe buprenorphine</a:t>
            </a:r>
          </a:p>
          <a:p>
            <a:pPr marL="3143250" lvl="5" indent="-857250">
              <a:buFont typeface="Courier New" panose="02070309020205020404" pitchFamily="49" charset="0"/>
              <a:buChar char="o"/>
            </a:pPr>
            <a:r>
              <a:rPr lang="en-US" sz="8000" dirty="0">
                <a:latin typeface="Arial" panose="020B0604020202020204" pitchFamily="34" charset="0"/>
                <a:ea typeface="Karla" pitchFamily="34" charset="-122"/>
                <a:cs typeface="Arial" panose="020B0604020202020204" pitchFamily="34" charset="0"/>
              </a:rPr>
              <a:t>266 applicants registered for one of the six trainings</a:t>
            </a:r>
          </a:p>
          <a:p>
            <a:pPr marL="3143250" lvl="5" indent="-857250">
              <a:buFont typeface="Courier New" panose="02070309020205020404" pitchFamily="49" charset="0"/>
              <a:buChar char="o"/>
            </a:pPr>
            <a:r>
              <a:rPr lang="en-US" sz="8000" dirty="0">
                <a:latin typeface="Arial" panose="020B0604020202020204" pitchFamily="34" charset="0"/>
                <a:ea typeface="Karla" pitchFamily="34" charset="-122"/>
                <a:cs typeface="Arial" panose="020B0604020202020204" pitchFamily="34" charset="0"/>
              </a:rPr>
              <a:t>220 applicants completed all requirements to receive a stipend</a:t>
            </a:r>
          </a:p>
          <a:p>
            <a:pPr lvl="3"/>
            <a:endParaRPr lang="en-US" sz="8000" dirty="0"/>
          </a:p>
          <a:p>
            <a:endParaRPr lang="en-US" sz="3600" dirty="0"/>
          </a:p>
          <a:p>
            <a:r>
              <a:rPr lang="en-US" sz="12500" b="1" dirty="0">
                <a:solidFill>
                  <a:schemeClr val="accent1">
                    <a:lumMod val="75000"/>
                  </a:schemeClr>
                </a:solidFill>
              </a:rPr>
              <a:t>Work Force Development</a:t>
            </a:r>
          </a:p>
          <a:p>
            <a:pPr lvl="2"/>
            <a:r>
              <a:rPr lang="en-US" sz="9600" dirty="0"/>
              <a:t>Promoting excellence and building capacity and expertise in Illinois. </a:t>
            </a:r>
          </a:p>
          <a:p>
            <a:pPr marL="3886200" lvl="6" indent="-1143000">
              <a:buFont typeface="Arial" panose="020B0604020202020204" pitchFamily="34" charset="0"/>
              <a:buChar char="•"/>
            </a:pPr>
            <a:r>
              <a:rPr lang="en-US" sz="8000" b="1" dirty="0"/>
              <a:t>Workforce training</a:t>
            </a:r>
            <a:endParaRPr lang="en-US" sz="8000" dirty="0"/>
          </a:p>
          <a:p>
            <a:pPr marL="3886200" lvl="6" indent="-1143000">
              <a:buFont typeface="Arial" panose="020B0604020202020204" pitchFamily="34" charset="0"/>
              <a:buChar char="•"/>
            </a:pPr>
            <a:r>
              <a:rPr lang="en-US" sz="8000" b="1" dirty="0"/>
              <a:t>Racial Equity training</a:t>
            </a:r>
            <a:r>
              <a:rPr lang="en-US" sz="8000" dirty="0"/>
              <a:t> </a:t>
            </a:r>
          </a:p>
          <a:p>
            <a:pPr marL="3886200" lvl="6" indent="-1143000">
              <a:buFont typeface="Arial" panose="020B0604020202020204" pitchFamily="34" charset="0"/>
              <a:buChar char="•"/>
            </a:pPr>
            <a:r>
              <a:rPr lang="en-US" sz="8000" b="1" dirty="0"/>
              <a:t>Crisis Staffing grants</a:t>
            </a:r>
            <a:endParaRPr lang="en-US" sz="8000" dirty="0"/>
          </a:p>
          <a:p>
            <a:pPr marL="3886200" lvl="6" indent="-1143000">
              <a:buFont typeface="Arial" panose="020B0604020202020204" pitchFamily="34" charset="0"/>
              <a:buChar char="•"/>
            </a:pPr>
            <a:r>
              <a:rPr lang="en-US" sz="8000" b="1" dirty="0"/>
              <a:t>Behavioral Health Corps</a:t>
            </a:r>
          </a:p>
          <a:p>
            <a:pPr lvl="2"/>
            <a:endParaRPr lang="en-US" sz="3600" b="1" dirty="0"/>
          </a:p>
          <a:p>
            <a:pPr lvl="3"/>
            <a:endParaRPr lang="en-US" sz="9600" dirty="0">
              <a:solidFill>
                <a:schemeClr val="accent1">
                  <a:lumMod val="75000"/>
                </a:schemeClr>
              </a:solidFill>
            </a:endParaRPr>
          </a:p>
        </p:txBody>
      </p:sp>
    </p:spTree>
    <p:extLst>
      <p:ext uri="{BB962C8B-B14F-4D97-AF65-F5344CB8AC3E}">
        <p14:creationId xmlns:p14="http://schemas.microsoft.com/office/powerpoint/2010/main" val="3100378648"/>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A4E7BE57A88B418C52C697DD15726D" ma:contentTypeVersion="13" ma:contentTypeDescription="Create a new document." ma:contentTypeScope="" ma:versionID="39c851957da5659cc1713b1702379fd2">
  <xsd:schema xmlns:xsd="http://www.w3.org/2001/XMLSchema" xmlns:xs="http://www.w3.org/2001/XMLSchema" xmlns:p="http://schemas.microsoft.com/office/2006/metadata/properties" xmlns:ns1="http://schemas.microsoft.com/sharepoint/v3" xmlns:ns3="cd8b5f3c-2248-4bfa-bce5-dd7d12a50e0c" xmlns:ns4="4ddf0a79-9be9-4096-9606-45320636cdb0" targetNamespace="http://schemas.microsoft.com/office/2006/metadata/properties" ma:root="true" ma:fieldsID="ae6febe26ee5f42645e52572f134ec68" ns1:_="" ns3:_="" ns4:_="">
    <xsd:import namespace="http://schemas.microsoft.com/sharepoint/v3"/>
    <xsd:import namespace="cd8b5f3c-2248-4bfa-bce5-dd7d12a50e0c"/>
    <xsd:import namespace="4ddf0a79-9be9-4096-9606-45320636cdb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1:_ip_UnifiedCompliancePolicyProperties" minOccurs="0"/>
                <xsd:element ref="ns1:_ip_UnifiedCompliancePolicyUIActio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8b5f3c-2248-4bfa-bce5-dd7d12a50e0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df0a79-9be9-4096-9606-45320636cdb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AE3360-14A1-4F56-B157-4ECB7B7DDE33}">
  <ds:schemaRefs>
    <ds:schemaRef ds:uri="http://schemas.microsoft.com/office/infopath/2007/PartnerControls"/>
    <ds:schemaRef ds:uri="http://purl.org/dc/elements/1.1/"/>
    <ds:schemaRef ds:uri="http://schemas.microsoft.com/sharepoint/v3"/>
    <ds:schemaRef ds:uri="http://schemas.openxmlformats.org/package/2006/metadata/core-properties"/>
    <ds:schemaRef ds:uri="http://purl.org/dc/terms/"/>
    <ds:schemaRef ds:uri="cd8b5f3c-2248-4bfa-bce5-dd7d12a50e0c"/>
    <ds:schemaRef ds:uri="http://schemas.microsoft.com/office/2006/metadata/properties"/>
    <ds:schemaRef ds:uri="http://schemas.microsoft.com/office/2006/documentManagement/types"/>
    <ds:schemaRef ds:uri="4ddf0a79-9be9-4096-9606-45320636cdb0"/>
    <ds:schemaRef ds:uri="http://www.w3.org/XML/1998/namespace"/>
    <ds:schemaRef ds:uri="http://purl.org/dc/dcmitype/"/>
  </ds:schemaRefs>
</ds:datastoreItem>
</file>

<file path=customXml/itemProps2.xml><?xml version="1.0" encoding="utf-8"?>
<ds:datastoreItem xmlns:ds="http://schemas.openxmlformats.org/officeDocument/2006/customXml" ds:itemID="{38624490-2A89-40B7-90F2-9405C941AA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d8b5f3c-2248-4bfa-bce5-dd7d12a50e0c"/>
    <ds:schemaRef ds:uri="4ddf0a79-9be9-4096-9606-45320636cd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B0121C-EEAA-4350-87AD-3224834705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TM03457510[[fn=Savon]]</Template>
  <TotalTime>2652</TotalTime>
  <Words>1567</Words>
  <Application>Microsoft Office PowerPoint</Application>
  <PresentationFormat>Custom</PresentationFormat>
  <Paragraphs>186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Frank, Stephanie</cp:lastModifiedBy>
  <cp:revision>30</cp:revision>
  <dcterms:created xsi:type="dcterms:W3CDTF">2021-06-25T21:01:40Z</dcterms:created>
  <dcterms:modified xsi:type="dcterms:W3CDTF">2021-10-01T18:52:52Z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0x0101008EA4E7BE57A88B418C52C697DD15726D</vt:lpwstr>
  </property>
</Properties>
</file>